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  <p:sldMasterId id="2147483698" r:id="rId5"/>
  </p:sldMasterIdLst>
  <p:notesMasterIdLst>
    <p:notesMasterId r:id="rId59"/>
  </p:notesMasterIdLst>
  <p:handoutMasterIdLst>
    <p:handoutMasterId r:id="rId60"/>
  </p:handoutMasterIdLst>
  <p:sldIdLst>
    <p:sldId id="257" r:id="rId6"/>
    <p:sldId id="360" r:id="rId7"/>
    <p:sldId id="362" r:id="rId8"/>
    <p:sldId id="297" r:id="rId9"/>
    <p:sldId id="296" r:id="rId10"/>
    <p:sldId id="305" r:id="rId11"/>
    <p:sldId id="306" r:id="rId12"/>
    <p:sldId id="339" r:id="rId13"/>
    <p:sldId id="340" r:id="rId14"/>
    <p:sldId id="307" r:id="rId15"/>
    <p:sldId id="372" r:id="rId16"/>
    <p:sldId id="270" r:id="rId17"/>
    <p:sldId id="298" r:id="rId18"/>
    <p:sldId id="326" r:id="rId19"/>
    <p:sldId id="315" r:id="rId20"/>
    <p:sldId id="329" r:id="rId21"/>
    <p:sldId id="278" r:id="rId22"/>
    <p:sldId id="373" r:id="rId23"/>
    <p:sldId id="365" r:id="rId24"/>
    <p:sldId id="366" r:id="rId25"/>
    <p:sldId id="367" r:id="rId26"/>
    <p:sldId id="368" r:id="rId27"/>
    <p:sldId id="369" r:id="rId28"/>
    <p:sldId id="317" r:id="rId29"/>
    <p:sldId id="262" r:id="rId30"/>
    <p:sldId id="342" r:id="rId31"/>
    <p:sldId id="309" r:id="rId32"/>
    <p:sldId id="330" r:id="rId33"/>
    <p:sldId id="284" r:id="rId34"/>
    <p:sldId id="318" r:id="rId35"/>
    <p:sldId id="267" r:id="rId36"/>
    <p:sldId id="282" r:id="rId37"/>
    <p:sldId id="371" r:id="rId38"/>
    <p:sldId id="299" r:id="rId39"/>
    <p:sldId id="300" r:id="rId40"/>
    <p:sldId id="287" r:id="rId41"/>
    <p:sldId id="312" r:id="rId42"/>
    <p:sldId id="351" r:id="rId43"/>
    <p:sldId id="272" r:id="rId44"/>
    <p:sldId id="324" r:id="rId45"/>
    <p:sldId id="328" r:id="rId46"/>
    <p:sldId id="310" r:id="rId47"/>
    <p:sldId id="355" r:id="rId48"/>
    <p:sldId id="356" r:id="rId49"/>
    <p:sldId id="357" r:id="rId50"/>
    <p:sldId id="343" r:id="rId51"/>
    <p:sldId id="364" r:id="rId52"/>
    <p:sldId id="352" r:id="rId53"/>
    <p:sldId id="347" r:id="rId54"/>
    <p:sldId id="359" r:id="rId55"/>
    <p:sldId id="348" r:id="rId56"/>
    <p:sldId id="350" r:id="rId57"/>
    <p:sldId id="358" r:id="rId58"/>
  </p:sldIdLst>
  <p:sldSz cx="9144000" cy="6858000" type="screen4x3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99FF"/>
    <a:srgbClr val="0095D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9252" autoAdjust="0"/>
  </p:normalViewPr>
  <p:slideViewPr>
    <p:cSldViewPr>
      <p:cViewPr varScale="1">
        <p:scale>
          <a:sx n="111" d="100"/>
          <a:sy n="111" d="100"/>
        </p:scale>
        <p:origin x="1906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#2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D13290-F27A-4161-B1BE-B11D04EE2D02}" type="doc">
      <dgm:prSet loTypeId="urn:microsoft.com/office/officeart/2005/8/layout/arrow2" loCatId="process" qsTypeId="urn:microsoft.com/office/officeart/2005/8/quickstyle/3d1" qsCatId="3D" csTypeId="urn:microsoft.com/office/officeart/2005/8/colors/accent1_4" csCatId="accent1" phldr="1"/>
      <dgm:spPr/>
    </dgm:pt>
    <dgm:pt modelId="{83C5156E-F0E0-4C06-B6C2-1D162949155E}">
      <dgm:prSet phldrT="[文本]" custT="1"/>
      <dgm:spPr/>
      <dgm:t>
        <a:bodyPr/>
        <a:lstStyle/>
        <a:p>
          <a:r>
            <a: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rPr>
            <a:t>薄膜生长</a:t>
          </a:r>
        </a:p>
      </dgm:t>
    </dgm:pt>
    <dgm:pt modelId="{C88752C2-BFDF-4691-A40A-307CFB111CBE}" type="parTrans" cxnId="{3B154014-64EA-46F9-B1BD-FF69D3377244}">
      <dgm:prSet/>
      <dgm:spPr/>
      <dgm:t>
        <a:bodyPr/>
        <a:lstStyle/>
        <a:p>
          <a:endParaRPr lang="zh-CN" altLang="en-US" sz="1400"/>
        </a:p>
      </dgm:t>
    </dgm:pt>
    <dgm:pt modelId="{E60A2BBE-BBD5-4074-8751-0515D355A12C}" type="sibTrans" cxnId="{3B154014-64EA-46F9-B1BD-FF69D3377244}">
      <dgm:prSet/>
      <dgm:spPr/>
      <dgm:t>
        <a:bodyPr/>
        <a:lstStyle/>
        <a:p>
          <a:endParaRPr lang="zh-CN" altLang="en-US" sz="1400"/>
        </a:p>
      </dgm:t>
    </dgm:pt>
    <dgm:pt modelId="{F7E6A955-3046-42CC-9003-2D1B9B63775F}">
      <dgm:prSet phldrT="[文本]" custT="1"/>
      <dgm:spPr/>
      <dgm:t>
        <a:bodyPr/>
        <a:lstStyle/>
        <a:p>
          <a:r>
            <a: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rPr>
            <a:t>晶体管器件</a:t>
          </a:r>
        </a:p>
      </dgm:t>
    </dgm:pt>
    <dgm:pt modelId="{3EE34BEB-827B-43CB-AA74-10942970C032}" type="parTrans" cxnId="{46313616-2E0B-4206-BAE1-D3D594927581}">
      <dgm:prSet/>
      <dgm:spPr/>
      <dgm:t>
        <a:bodyPr/>
        <a:lstStyle/>
        <a:p>
          <a:endParaRPr lang="zh-CN" altLang="en-US" sz="1400"/>
        </a:p>
      </dgm:t>
    </dgm:pt>
    <dgm:pt modelId="{DD4B6741-58D3-4835-9E10-405718EF5120}" type="sibTrans" cxnId="{46313616-2E0B-4206-BAE1-D3D594927581}">
      <dgm:prSet/>
      <dgm:spPr/>
      <dgm:t>
        <a:bodyPr/>
        <a:lstStyle/>
        <a:p>
          <a:endParaRPr lang="zh-CN" altLang="en-US" sz="1400"/>
        </a:p>
      </dgm:t>
    </dgm:pt>
    <dgm:pt modelId="{B8DE8125-F1A8-4F03-A4D4-5F9E22805739}">
      <dgm:prSet phldrT="[文本]" custT="1"/>
      <dgm:spPr/>
      <dgm:t>
        <a:bodyPr/>
        <a:lstStyle/>
        <a:p>
          <a:r>
            <a: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rPr>
            <a:t>传感器</a:t>
          </a:r>
        </a:p>
      </dgm:t>
    </dgm:pt>
    <dgm:pt modelId="{D7638BED-494E-4773-A0ED-96B244B92A47}" type="parTrans" cxnId="{E28D8E11-454F-4BB7-A60E-A6D087CC1C38}">
      <dgm:prSet/>
      <dgm:spPr/>
      <dgm:t>
        <a:bodyPr/>
        <a:lstStyle/>
        <a:p>
          <a:endParaRPr lang="zh-CN" altLang="en-US" sz="1400"/>
        </a:p>
      </dgm:t>
    </dgm:pt>
    <dgm:pt modelId="{21AB9E47-1BEC-4856-A9EF-50C92C2C151B}" type="sibTrans" cxnId="{E28D8E11-454F-4BB7-A60E-A6D087CC1C38}">
      <dgm:prSet/>
      <dgm:spPr/>
      <dgm:t>
        <a:bodyPr/>
        <a:lstStyle/>
        <a:p>
          <a:endParaRPr lang="zh-CN" altLang="en-US" sz="1400"/>
        </a:p>
      </dgm:t>
    </dgm:pt>
    <dgm:pt modelId="{668AD0BC-6FF0-4B4A-AEDB-56770757A576}" type="pres">
      <dgm:prSet presAssocID="{FCD13290-F27A-4161-B1BE-B11D04EE2D02}" presName="arrowDiagram" presStyleCnt="0">
        <dgm:presLayoutVars>
          <dgm:chMax val="5"/>
          <dgm:dir/>
          <dgm:resizeHandles val="exact"/>
        </dgm:presLayoutVars>
      </dgm:prSet>
      <dgm:spPr/>
    </dgm:pt>
    <dgm:pt modelId="{D81D1BF7-7131-4A6C-9CD5-2C9327B3F90E}" type="pres">
      <dgm:prSet presAssocID="{FCD13290-F27A-4161-B1BE-B11D04EE2D02}" presName="arrow" presStyleLbl="bgShp" presStyleIdx="0" presStyleCnt="1" custLinFactNeighborX="665" custLinFactNeighborY="-6767"/>
      <dgm:spPr/>
    </dgm:pt>
    <dgm:pt modelId="{F66AFF6E-1085-4D1B-AB64-31E8A94E4452}" type="pres">
      <dgm:prSet presAssocID="{FCD13290-F27A-4161-B1BE-B11D04EE2D02}" presName="arrowDiagram3" presStyleCnt="0"/>
      <dgm:spPr/>
    </dgm:pt>
    <dgm:pt modelId="{3DCE88EC-D436-4800-97AA-9BB72A9A0E58}" type="pres">
      <dgm:prSet presAssocID="{83C5156E-F0E0-4C06-B6C2-1D162949155E}" presName="bullet3a" presStyleLbl="node1" presStyleIdx="0" presStyleCnt="3"/>
      <dgm:spPr/>
    </dgm:pt>
    <dgm:pt modelId="{B6434F95-9D95-49E6-8FF2-5A2F803952EB}" type="pres">
      <dgm:prSet presAssocID="{83C5156E-F0E0-4C06-B6C2-1D162949155E}" presName="textBox3a" presStyleLbl="revTx" presStyleIdx="0" presStyleCnt="3" custScaleX="165207" custScaleY="111132" custLinFactNeighborX="24759" custLinFactNeighborY="-484">
        <dgm:presLayoutVars>
          <dgm:bulletEnabled val="1"/>
        </dgm:presLayoutVars>
      </dgm:prSet>
      <dgm:spPr/>
    </dgm:pt>
    <dgm:pt modelId="{DE7A56E7-8297-4CA8-8BE9-19A32C5DAC3C}" type="pres">
      <dgm:prSet presAssocID="{F7E6A955-3046-42CC-9003-2D1B9B63775F}" presName="bullet3b" presStyleLbl="node1" presStyleIdx="1" presStyleCnt="3"/>
      <dgm:spPr/>
    </dgm:pt>
    <dgm:pt modelId="{440A78F0-A139-44DF-A182-C7F55A5DA858}" type="pres">
      <dgm:prSet presAssocID="{F7E6A955-3046-42CC-9003-2D1B9B63775F}" presName="textBox3b" presStyleLbl="revTx" presStyleIdx="1" presStyleCnt="3" custScaleX="165073" custLinFactNeighborX="11384" custLinFactNeighborY="8591">
        <dgm:presLayoutVars>
          <dgm:bulletEnabled val="1"/>
        </dgm:presLayoutVars>
      </dgm:prSet>
      <dgm:spPr/>
    </dgm:pt>
    <dgm:pt modelId="{75A8FD2E-8750-4AC9-9555-24D911DD0FEB}" type="pres">
      <dgm:prSet presAssocID="{B8DE8125-F1A8-4F03-A4D4-5F9E22805739}" presName="bullet3c" presStyleLbl="node1" presStyleIdx="2" presStyleCnt="3"/>
      <dgm:spPr/>
    </dgm:pt>
    <dgm:pt modelId="{C8E3F5CD-3C6E-4D36-9F01-1E65AFBDFE9E}" type="pres">
      <dgm:prSet presAssocID="{B8DE8125-F1A8-4F03-A4D4-5F9E2280573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E28D8E11-454F-4BB7-A60E-A6D087CC1C38}" srcId="{FCD13290-F27A-4161-B1BE-B11D04EE2D02}" destId="{B8DE8125-F1A8-4F03-A4D4-5F9E22805739}" srcOrd="2" destOrd="0" parTransId="{D7638BED-494E-4773-A0ED-96B244B92A47}" sibTransId="{21AB9E47-1BEC-4856-A9EF-50C92C2C151B}"/>
    <dgm:cxn modelId="{3B154014-64EA-46F9-B1BD-FF69D3377244}" srcId="{FCD13290-F27A-4161-B1BE-B11D04EE2D02}" destId="{83C5156E-F0E0-4C06-B6C2-1D162949155E}" srcOrd="0" destOrd="0" parTransId="{C88752C2-BFDF-4691-A40A-307CFB111CBE}" sibTransId="{E60A2BBE-BBD5-4074-8751-0515D355A12C}"/>
    <dgm:cxn modelId="{46313616-2E0B-4206-BAE1-D3D594927581}" srcId="{FCD13290-F27A-4161-B1BE-B11D04EE2D02}" destId="{F7E6A955-3046-42CC-9003-2D1B9B63775F}" srcOrd="1" destOrd="0" parTransId="{3EE34BEB-827B-43CB-AA74-10942970C032}" sibTransId="{DD4B6741-58D3-4835-9E10-405718EF5120}"/>
    <dgm:cxn modelId="{04A9615E-2226-4F1D-B9E9-18FA1C1DD74F}" type="presOf" srcId="{B8DE8125-F1A8-4F03-A4D4-5F9E22805739}" destId="{C8E3F5CD-3C6E-4D36-9F01-1E65AFBDFE9E}" srcOrd="0" destOrd="0" presId="urn:microsoft.com/office/officeart/2005/8/layout/arrow2"/>
    <dgm:cxn modelId="{5855F5A3-8C04-42C5-9804-0809AB3BF32E}" type="presOf" srcId="{FCD13290-F27A-4161-B1BE-B11D04EE2D02}" destId="{668AD0BC-6FF0-4B4A-AEDB-56770757A576}" srcOrd="0" destOrd="0" presId="urn:microsoft.com/office/officeart/2005/8/layout/arrow2"/>
    <dgm:cxn modelId="{EA73CBAB-7063-42C3-B651-5B12C6B1DC03}" type="presOf" srcId="{F7E6A955-3046-42CC-9003-2D1B9B63775F}" destId="{440A78F0-A139-44DF-A182-C7F55A5DA858}" srcOrd="0" destOrd="0" presId="urn:microsoft.com/office/officeart/2005/8/layout/arrow2"/>
    <dgm:cxn modelId="{AAF703D8-A826-460A-B567-4F610284C2A7}" type="presOf" srcId="{83C5156E-F0E0-4C06-B6C2-1D162949155E}" destId="{B6434F95-9D95-49E6-8FF2-5A2F803952EB}" srcOrd="0" destOrd="0" presId="urn:microsoft.com/office/officeart/2005/8/layout/arrow2"/>
    <dgm:cxn modelId="{2DA05749-C4BA-4C65-A0C2-B73BE663FF62}" type="presParOf" srcId="{668AD0BC-6FF0-4B4A-AEDB-56770757A576}" destId="{D81D1BF7-7131-4A6C-9CD5-2C9327B3F90E}" srcOrd="0" destOrd="0" presId="urn:microsoft.com/office/officeart/2005/8/layout/arrow2"/>
    <dgm:cxn modelId="{562ED54B-8ECB-4A07-BF61-D9E0A5CBED1C}" type="presParOf" srcId="{668AD0BC-6FF0-4B4A-AEDB-56770757A576}" destId="{F66AFF6E-1085-4D1B-AB64-31E8A94E4452}" srcOrd="1" destOrd="0" presId="urn:microsoft.com/office/officeart/2005/8/layout/arrow2"/>
    <dgm:cxn modelId="{4A4768CC-A7CC-45A2-967C-267A86946C29}" type="presParOf" srcId="{F66AFF6E-1085-4D1B-AB64-31E8A94E4452}" destId="{3DCE88EC-D436-4800-97AA-9BB72A9A0E58}" srcOrd="0" destOrd="0" presId="urn:microsoft.com/office/officeart/2005/8/layout/arrow2"/>
    <dgm:cxn modelId="{327BCB43-ADB3-4736-AD55-2C847FD57C2F}" type="presParOf" srcId="{F66AFF6E-1085-4D1B-AB64-31E8A94E4452}" destId="{B6434F95-9D95-49E6-8FF2-5A2F803952EB}" srcOrd="1" destOrd="0" presId="urn:microsoft.com/office/officeart/2005/8/layout/arrow2"/>
    <dgm:cxn modelId="{40D11906-C401-4954-BDF2-7DA2D9940E63}" type="presParOf" srcId="{F66AFF6E-1085-4D1B-AB64-31E8A94E4452}" destId="{DE7A56E7-8297-4CA8-8BE9-19A32C5DAC3C}" srcOrd="2" destOrd="0" presId="urn:microsoft.com/office/officeart/2005/8/layout/arrow2"/>
    <dgm:cxn modelId="{3FAC4D11-F81E-437D-8D94-FD5113D11624}" type="presParOf" srcId="{F66AFF6E-1085-4D1B-AB64-31E8A94E4452}" destId="{440A78F0-A139-44DF-A182-C7F55A5DA858}" srcOrd="3" destOrd="0" presId="urn:microsoft.com/office/officeart/2005/8/layout/arrow2"/>
    <dgm:cxn modelId="{F49D83C7-85BD-4F90-8334-B9A3A0A533F2}" type="presParOf" srcId="{F66AFF6E-1085-4D1B-AB64-31E8A94E4452}" destId="{75A8FD2E-8750-4AC9-9555-24D911DD0FEB}" srcOrd="4" destOrd="0" presId="urn:microsoft.com/office/officeart/2005/8/layout/arrow2"/>
    <dgm:cxn modelId="{3638840D-A584-4796-B5D4-DFAC0C601CC1}" type="presParOf" srcId="{F66AFF6E-1085-4D1B-AB64-31E8A94E4452}" destId="{C8E3F5CD-3C6E-4D36-9F01-1E65AFBDFE9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E95CA1-BB84-4799-A500-B4DA43109A2A}" type="doc">
      <dgm:prSet loTypeId="urn:microsoft.com/office/officeart/2005/8/layout/pyramid2#2" loCatId="list" qsTypeId="urn:microsoft.com/office/officeart/2005/8/quickstyle/simple1#2" qsCatId="simple" csTypeId="urn:microsoft.com/office/officeart/2005/8/colors/accent1_2#2" csCatId="accent1" phldr="1"/>
      <dgm:spPr/>
    </dgm:pt>
    <dgm:pt modelId="{9EC4F2D7-354C-43FA-A843-CFEDEBC5AD98}">
      <dgm:prSet phldrT="[文本]" custT="1"/>
      <dgm:spPr/>
      <dgm:t>
        <a:bodyPr/>
        <a:lstStyle/>
        <a:p>
          <a:r>
            <a:rPr lang="zh-CN" altLang="en-US" sz="18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rPr>
            <a:t>半导体</a:t>
          </a:r>
          <a:endParaRPr lang="en-US" altLang="zh-CN" sz="1800" b="1" dirty="0">
            <a:solidFill>
              <a:srgbClr val="FF0000"/>
            </a:solidFill>
            <a:latin typeface="+mn-ea"/>
            <a:ea typeface="+mn-ea"/>
            <a:cs typeface="Times New Roman" panose="02020603050405020304" pitchFamily="18" charset="0"/>
          </a:endParaRPr>
        </a:p>
        <a:p>
          <a:r>
            <a:rPr lang="en-US" altLang="zh-CN" sz="18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rPr>
            <a:t>semiconductor</a:t>
          </a:r>
          <a:endParaRPr lang="zh-CN" altLang="en-US" sz="1800" b="1" dirty="0">
            <a:solidFill>
              <a:srgbClr val="FF0000"/>
            </a:solidFill>
            <a:latin typeface="+mn-ea"/>
            <a:ea typeface="+mn-ea"/>
            <a:cs typeface="Times New Roman" panose="02020603050405020304" pitchFamily="18" charset="0"/>
          </a:endParaRPr>
        </a:p>
      </dgm:t>
    </dgm:pt>
    <dgm:pt modelId="{EE0381BF-5CA6-4F32-B1E6-17AD8174E3E7}" type="parTrans" cxnId="{D6BAA9A5-C8F6-4217-992B-AC9F769922B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7A19CF-C3CB-4D73-AB05-BBBF7D14B994}" type="sibTrans" cxnId="{D6BAA9A5-C8F6-4217-992B-AC9F769922B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9857C0-D786-4F3C-944C-DDF90CFCE8D2}">
      <dgm:prSet phldrT="[文本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  <a:cs typeface="Times New Roman" panose="02020603050405020304" pitchFamily="18" charset="0"/>
            </a:rPr>
            <a:t>导体</a:t>
          </a:r>
          <a:endParaRPr lang="en-US" altLang="zh-CN" sz="1600" dirty="0">
            <a:latin typeface="+mn-ea"/>
            <a:ea typeface="+mn-ea"/>
            <a:cs typeface="Times New Roman" panose="02020603050405020304" pitchFamily="18" charset="0"/>
          </a:endParaRPr>
        </a:p>
        <a:p>
          <a:r>
            <a:rPr lang="en-US" altLang="zh-CN" sz="1600" dirty="0">
              <a:latin typeface="+mn-ea"/>
              <a:ea typeface="+mn-ea"/>
              <a:cs typeface="Times New Roman" panose="02020603050405020304" pitchFamily="18" charset="0"/>
            </a:rPr>
            <a:t>conductor</a:t>
          </a:r>
          <a:endParaRPr lang="zh-CN" altLang="en-US" sz="1600" dirty="0">
            <a:latin typeface="+mn-ea"/>
            <a:ea typeface="+mn-ea"/>
            <a:cs typeface="Times New Roman" panose="02020603050405020304" pitchFamily="18" charset="0"/>
          </a:endParaRPr>
        </a:p>
      </dgm:t>
    </dgm:pt>
    <dgm:pt modelId="{7E923E29-ED91-43D0-A5DE-6FAF111A767E}" type="parTrans" cxnId="{9F7D582A-A4C9-47CA-9711-68570E40E36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1787CA-6CA7-4897-9B1C-07653212F9E3}" type="sibTrans" cxnId="{9F7D582A-A4C9-47CA-9711-68570E40E36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121E1B-4F7B-4DA1-8F84-C183B9EB5B8E}">
      <dgm:prSet phldrT="[文本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  <a:cs typeface="Times New Roman" panose="02020603050405020304" pitchFamily="18" charset="0"/>
            </a:rPr>
            <a:t>绝缘体</a:t>
          </a:r>
          <a:endParaRPr lang="en-US" altLang="zh-CN" sz="1600" dirty="0">
            <a:latin typeface="+mn-ea"/>
            <a:ea typeface="+mn-ea"/>
            <a:cs typeface="Times New Roman" panose="02020603050405020304" pitchFamily="18" charset="0"/>
          </a:endParaRPr>
        </a:p>
        <a:p>
          <a:r>
            <a:rPr lang="en-US" altLang="zh-CN" sz="1600" dirty="0">
              <a:latin typeface="+mn-ea"/>
              <a:ea typeface="+mn-ea"/>
              <a:cs typeface="Times New Roman" panose="02020603050405020304" pitchFamily="18" charset="0"/>
            </a:rPr>
            <a:t>insulator</a:t>
          </a:r>
          <a:endParaRPr lang="zh-CN" altLang="en-US" sz="1600" dirty="0">
            <a:latin typeface="+mn-ea"/>
            <a:ea typeface="+mn-ea"/>
            <a:cs typeface="Times New Roman" panose="02020603050405020304" pitchFamily="18" charset="0"/>
          </a:endParaRPr>
        </a:p>
      </dgm:t>
    </dgm:pt>
    <dgm:pt modelId="{4BF8D187-8319-4CB5-9840-74F522A9759E}" type="parTrans" cxnId="{80A8E026-35A5-451F-A680-AF9D0DDF0D6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7ADD2-8400-4B78-BB83-40194C287371}" type="sibTrans" cxnId="{80A8E026-35A5-451F-A680-AF9D0DDF0D6E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DD8959-50DE-44EC-BED8-77B53C134A20}" type="pres">
      <dgm:prSet presAssocID="{32E95CA1-BB84-4799-A500-B4DA43109A2A}" presName="compositeShape" presStyleCnt="0">
        <dgm:presLayoutVars>
          <dgm:dir/>
          <dgm:resizeHandles/>
        </dgm:presLayoutVars>
      </dgm:prSet>
      <dgm:spPr/>
    </dgm:pt>
    <dgm:pt modelId="{9D6A755E-36F0-458A-9280-37601DC021C9}" type="pres">
      <dgm:prSet presAssocID="{32E95CA1-BB84-4799-A500-B4DA43109A2A}" presName="pyramid" presStyleLbl="node1" presStyleIdx="0" presStyleCnt="1"/>
      <dgm:spPr/>
    </dgm:pt>
    <dgm:pt modelId="{D84C9024-663C-4FD3-B4F2-27C1B2FF2855}" type="pres">
      <dgm:prSet presAssocID="{32E95CA1-BB84-4799-A500-B4DA43109A2A}" presName="theList" presStyleCnt="0"/>
      <dgm:spPr/>
    </dgm:pt>
    <dgm:pt modelId="{15C4131E-3459-47C4-989D-567C65F9C513}" type="pres">
      <dgm:prSet presAssocID="{9EC4F2D7-354C-43FA-A843-CFEDEBC5AD98}" presName="aNode" presStyleLbl="fgAcc1" presStyleIdx="0" presStyleCnt="3">
        <dgm:presLayoutVars>
          <dgm:bulletEnabled val="1"/>
        </dgm:presLayoutVars>
      </dgm:prSet>
      <dgm:spPr/>
    </dgm:pt>
    <dgm:pt modelId="{2A22F9CD-6461-44D9-BD07-C1A88B8EB8D2}" type="pres">
      <dgm:prSet presAssocID="{9EC4F2D7-354C-43FA-A843-CFEDEBC5AD98}" presName="aSpace" presStyleCnt="0"/>
      <dgm:spPr/>
    </dgm:pt>
    <dgm:pt modelId="{F97388E8-4C52-4313-94FC-2CF092D8991E}" type="pres">
      <dgm:prSet presAssocID="{389857C0-D786-4F3C-944C-DDF90CFCE8D2}" presName="aNode" presStyleLbl="fgAcc1" presStyleIdx="1" presStyleCnt="3">
        <dgm:presLayoutVars>
          <dgm:bulletEnabled val="1"/>
        </dgm:presLayoutVars>
      </dgm:prSet>
      <dgm:spPr/>
    </dgm:pt>
    <dgm:pt modelId="{85252A8F-EBE0-4FC4-87CE-74168E537C29}" type="pres">
      <dgm:prSet presAssocID="{389857C0-D786-4F3C-944C-DDF90CFCE8D2}" presName="aSpace" presStyleCnt="0"/>
      <dgm:spPr/>
    </dgm:pt>
    <dgm:pt modelId="{9B37916D-EC9B-4EE7-9E9A-C6DA69B49B0E}" type="pres">
      <dgm:prSet presAssocID="{A9121E1B-4F7B-4DA1-8F84-C183B9EB5B8E}" presName="aNode" presStyleLbl="fgAcc1" presStyleIdx="2" presStyleCnt="3">
        <dgm:presLayoutVars>
          <dgm:bulletEnabled val="1"/>
        </dgm:presLayoutVars>
      </dgm:prSet>
      <dgm:spPr/>
    </dgm:pt>
    <dgm:pt modelId="{0213FAAE-D4EA-4635-9411-70BD57D78A0C}" type="pres">
      <dgm:prSet presAssocID="{A9121E1B-4F7B-4DA1-8F84-C183B9EB5B8E}" presName="aSpace" presStyleCnt="0"/>
      <dgm:spPr/>
    </dgm:pt>
  </dgm:ptLst>
  <dgm:cxnLst>
    <dgm:cxn modelId="{2DC72604-F0EA-49DA-A54E-4932123D6F65}" type="presOf" srcId="{9EC4F2D7-354C-43FA-A843-CFEDEBC5AD98}" destId="{15C4131E-3459-47C4-989D-567C65F9C513}" srcOrd="0" destOrd="0" presId="urn:microsoft.com/office/officeart/2005/8/layout/pyramid2#2"/>
    <dgm:cxn modelId="{5A1A8223-9783-4919-9DA2-0269670C4501}" type="presOf" srcId="{389857C0-D786-4F3C-944C-DDF90CFCE8D2}" destId="{F97388E8-4C52-4313-94FC-2CF092D8991E}" srcOrd="0" destOrd="0" presId="urn:microsoft.com/office/officeart/2005/8/layout/pyramid2#2"/>
    <dgm:cxn modelId="{80A8E026-35A5-451F-A680-AF9D0DDF0D6E}" srcId="{32E95CA1-BB84-4799-A500-B4DA43109A2A}" destId="{A9121E1B-4F7B-4DA1-8F84-C183B9EB5B8E}" srcOrd="2" destOrd="0" parTransId="{4BF8D187-8319-4CB5-9840-74F522A9759E}" sibTransId="{F127ADD2-8400-4B78-BB83-40194C287371}"/>
    <dgm:cxn modelId="{9F7D582A-A4C9-47CA-9711-68570E40E361}" srcId="{32E95CA1-BB84-4799-A500-B4DA43109A2A}" destId="{389857C0-D786-4F3C-944C-DDF90CFCE8D2}" srcOrd="1" destOrd="0" parTransId="{7E923E29-ED91-43D0-A5DE-6FAF111A767E}" sibTransId="{A71787CA-6CA7-4897-9B1C-07653212F9E3}"/>
    <dgm:cxn modelId="{FD077572-E757-43BB-BFDE-2E45F76697BC}" type="presOf" srcId="{32E95CA1-BB84-4799-A500-B4DA43109A2A}" destId="{17DD8959-50DE-44EC-BED8-77B53C134A20}" srcOrd="0" destOrd="0" presId="urn:microsoft.com/office/officeart/2005/8/layout/pyramid2#2"/>
    <dgm:cxn modelId="{D6BAA9A5-C8F6-4217-992B-AC9F769922B0}" srcId="{32E95CA1-BB84-4799-A500-B4DA43109A2A}" destId="{9EC4F2D7-354C-43FA-A843-CFEDEBC5AD98}" srcOrd="0" destOrd="0" parTransId="{EE0381BF-5CA6-4F32-B1E6-17AD8174E3E7}" sibTransId="{927A19CF-C3CB-4D73-AB05-BBBF7D14B994}"/>
    <dgm:cxn modelId="{40B4DCA8-2C45-47AA-ACA8-15941CDE0D32}" type="presOf" srcId="{A9121E1B-4F7B-4DA1-8F84-C183B9EB5B8E}" destId="{9B37916D-EC9B-4EE7-9E9A-C6DA69B49B0E}" srcOrd="0" destOrd="0" presId="urn:microsoft.com/office/officeart/2005/8/layout/pyramid2#2"/>
    <dgm:cxn modelId="{6FBD9736-9A36-41FF-B02E-512A7A375D1C}" type="presParOf" srcId="{17DD8959-50DE-44EC-BED8-77B53C134A20}" destId="{9D6A755E-36F0-458A-9280-37601DC021C9}" srcOrd="0" destOrd="0" presId="urn:microsoft.com/office/officeart/2005/8/layout/pyramid2#2"/>
    <dgm:cxn modelId="{5EC8361A-6377-4798-958B-A402C36AA127}" type="presParOf" srcId="{17DD8959-50DE-44EC-BED8-77B53C134A20}" destId="{D84C9024-663C-4FD3-B4F2-27C1B2FF2855}" srcOrd="1" destOrd="0" presId="urn:microsoft.com/office/officeart/2005/8/layout/pyramid2#2"/>
    <dgm:cxn modelId="{F518BB1F-10FA-41BE-8CD8-EDC49CFD71D2}" type="presParOf" srcId="{D84C9024-663C-4FD3-B4F2-27C1B2FF2855}" destId="{15C4131E-3459-47C4-989D-567C65F9C513}" srcOrd="0" destOrd="0" presId="urn:microsoft.com/office/officeart/2005/8/layout/pyramid2#2"/>
    <dgm:cxn modelId="{B72E6B82-8632-4A3D-B700-814B7175BF5C}" type="presParOf" srcId="{D84C9024-663C-4FD3-B4F2-27C1B2FF2855}" destId="{2A22F9CD-6461-44D9-BD07-C1A88B8EB8D2}" srcOrd="1" destOrd="0" presId="urn:microsoft.com/office/officeart/2005/8/layout/pyramid2#2"/>
    <dgm:cxn modelId="{FCDBA947-D816-4FEB-82B9-B680DC751D7F}" type="presParOf" srcId="{D84C9024-663C-4FD3-B4F2-27C1B2FF2855}" destId="{F97388E8-4C52-4313-94FC-2CF092D8991E}" srcOrd="2" destOrd="0" presId="urn:microsoft.com/office/officeart/2005/8/layout/pyramid2#2"/>
    <dgm:cxn modelId="{19E81EBA-95B0-4B71-B5F0-4E3086953B43}" type="presParOf" srcId="{D84C9024-663C-4FD3-B4F2-27C1B2FF2855}" destId="{85252A8F-EBE0-4FC4-87CE-74168E537C29}" srcOrd="3" destOrd="0" presId="urn:microsoft.com/office/officeart/2005/8/layout/pyramid2#2"/>
    <dgm:cxn modelId="{E3BF33E6-15C9-4A89-B652-148B5C2CA76C}" type="presParOf" srcId="{D84C9024-663C-4FD3-B4F2-27C1B2FF2855}" destId="{9B37916D-EC9B-4EE7-9E9A-C6DA69B49B0E}" srcOrd="4" destOrd="0" presId="urn:microsoft.com/office/officeart/2005/8/layout/pyramid2#2"/>
    <dgm:cxn modelId="{16CC770F-EDB9-425A-811F-88E4F62A50C8}" type="presParOf" srcId="{D84C9024-663C-4FD3-B4F2-27C1B2FF2855}" destId="{0213FAAE-D4EA-4635-9411-70BD57D78A0C}" srcOrd="5" destOrd="0" presId="urn:microsoft.com/office/officeart/2005/8/layout/pyramid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540E2E-4B13-4554-8068-B1276D2FCC07}" type="doc">
      <dgm:prSet loTypeId="urn:microsoft.com/office/officeart/2005/8/layout/process4" loCatId="process" qsTypeId="urn:microsoft.com/office/officeart/2005/8/quickstyle/simple4" qsCatId="simple" csTypeId="urn:microsoft.com/office/officeart/2005/8/colors/accent1_3#2" csCatId="accent1" phldr="1"/>
      <dgm:spPr/>
      <dgm:t>
        <a:bodyPr/>
        <a:lstStyle/>
        <a:p>
          <a:endParaRPr lang="zh-CN" altLang="en-US"/>
        </a:p>
      </dgm:t>
    </dgm:pt>
    <dgm:pt modelId="{70BC9A0C-51AC-4489-9409-5A0A935D13FC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半导体物理基础</a:t>
          </a:r>
        </a:p>
      </dgm:t>
    </dgm:pt>
    <dgm:pt modelId="{CAF4198D-E25A-4A1C-9CB8-7B6BAA058831}" type="parTrans" cxnId="{1067D57F-529B-4E80-8E1E-ABE2A89FAD1F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05AD73-0036-432E-96FF-9B98C01B0845}" type="sibTrans" cxnId="{1067D57F-529B-4E80-8E1E-ABE2A89FAD1F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F0761B-97A2-45D4-B0EB-FF4DB293BCCD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固体物理导论</a:t>
          </a:r>
        </a:p>
      </dgm:t>
    </dgm:pt>
    <dgm:pt modelId="{1768DA0D-DD7B-45FD-8A2A-398A8B7A0A18}" type="parTrans" cxnId="{41874C15-7D63-4C7A-900A-4DB2E4E6DC74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0B93DE-6A30-4022-9628-9338D36E3F01}" type="sibTrans" cxnId="{41874C15-7D63-4C7A-900A-4DB2E4E6DC74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CEE407-41E1-40EC-ADD1-95DF0B4559DD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载流子输运</a:t>
          </a:r>
        </a:p>
      </dgm:t>
    </dgm:pt>
    <dgm:pt modelId="{3B619A7B-FEF9-4A1A-88A5-5DB66C81338D}" type="parTrans" cxnId="{2F6656E1-2A74-4867-A372-E6F29B9B035F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BDB82B-0CCC-423A-BDBD-FF97D61D1DEE}" type="sibTrans" cxnId="{2F6656E1-2A74-4867-A372-E6F29B9B035F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EBC4AC-3294-4EC6-8753-2654FD60AE8D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半导体器件基础</a:t>
          </a:r>
        </a:p>
      </dgm:t>
    </dgm:pt>
    <dgm:pt modelId="{EC353F24-31AE-4826-AEDD-6C16F4639510}" type="parTrans" cxnId="{68258973-33D8-47F8-86A1-281A13D941BD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F23B2F-DCC2-47AF-9B08-87BB9C0E428B}" type="sibTrans" cxnId="{68258973-33D8-47F8-86A1-281A13D941BD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A4C2C1-FA89-47A7-A34E-F02E5D51D33E}">
      <dgm:prSet phldrT="[文本]" custT="1"/>
      <dgm:spPr/>
      <dgm:t>
        <a:bodyPr/>
        <a:lstStyle/>
        <a:p>
          <a:r>
            <a: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PN</a:t>
          </a:r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结</a:t>
          </a:r>
        </a:p>
      </dgm:t>
    </dgm:pt>
    <dgm:pt modelId="{C6C54CA0-F602-4D88-80B9-F6B7750B4903}" type="parTrans" cxnId="{8D12EDDE-808B-470F-9726-404F69A63674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4E7B25-22F2-4F4E-84EE-EDC183B052D4}" type="sibTrans" cxnId="{8D12EDDE-808B-470F-9726-404F69A63674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3D2081-C89E-4251-B1CB-15F6D9349D8F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金半接触</a:t>
          </a:r>
        </a:p>
      </dgm:t>
    </dgm:pt>
    <dgm:pt modelId="{D4F20533-3511-45D1-8329-D1F306091501}" type="parTrans" cxnId="{51B45AEA-22B3-4004-AFEE-B2E5C56927A1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3F2A0F-3DA9-49C3-A4C5-B9BCAD647686}" type="sibTrans" cxnId="{51B45AEA-22B3-4004-AFEE-B2E5C56927A1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FC380F-F935-4C25-8033-430E6739CAEA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半导体器件</a:t>
          </a:r>
        </a:p>
      </dgm:t>
    </dgm:pt>
    <dgm:pt modelId="{FFDF2714-C5A0-447B-B265-E4FB035B834E}" type="parTrans" cxnId="{2453592F-6238-45C0-9E4B-304114FD9FBB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EEE143-2A81-4B3F-A809-C31E98BA2DC6}" type="sibTrans" cxnId="{2453592F-6238-45C0-9E4B-304114FD9FBB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2E5118-AA10-44A6-AC07-C5CE51829F70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双极晶体管</a:t>
          </a:r>
        </a:p>
      </dgm:t>
    </dgm:pt>
    <dgm:pt modelId="{33EC4610-F7BE-404D-B9FF-05FAC90D7116}" type="parTrans" cxnId="{FB1F100B-C13E-4126-A634-6B4C931BB955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FFDFB7-1541-4CD0-BC24-7F281F569A2B}" type="sibTrans" cxnId="{FB1F100B-C13E-4126-A634-6B4C931BB955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BDD53D-E11C-48B6-810C-1B3126ADE5CC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场效应晶体管</a:t>
          </a:r>
        </a:p>
      </dgm:t>
    </dgm:pt>
    <dgm:pt modelId="{31EDE95D-DAA3-4811-B5BF-C07BA9EBEAAE}" type="parTrans" cxnId="{8B8FCD62-57B6-4711-9E9A-8A04E81ADFE0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B729F4-1A77-4D1F-9013-F2C9DA3A252B}" type="sibTrans" cxnId="{8B8FCD62-57B6-4711-9E9A-8A04E81ADFE0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B7D828-8ACF-4974-B325-36A27F5DDAC0}" type="pres">
      <dgm:prSet presAssocID="{FB540E2E-4B13-4554-8068-B1276D2FCC07}" presName="Name0" presStyleCnt="0">
        <dgm:presLayoutVars>
          <dgm:dir/>
          <dgm:animLvl val="lvl"/>
          <dgm:resizeHandles val="exact"/>
        </dgm:presLayoutVars>
      </dgm:prSet>
      <dgm:spPr/>
    </dgm:pt>
    <dgm:pt modelId="{77FA33F0-38B8-4656-B71D-C83180A75956}" type="pres">
      <dgm:prSet presAssocID="{24FC380F-F935-4C25-8033-430E6739CAEA}" presName="boxAndChildren" presStyleCnt="0"/>
      <dgm:spPr/>
    </dgm:pt>
    <dgm:pt modelId="{7BF30E3E-977D-4C13-BCBA-0AD2A3E9A1A1}" type="pres">
      <dgm:prSet presAssocID="{24FC380F-F935-4C25-8033-430E6739CAEA}" presName="parentTextBox" presStyleLbl="node1" presStyleIdx="0" presStyleCnt="3"/>
      <dgm:spPr/>
    </dgm:pt>
    <dgm:pt modelId="{5F61D7F9-5151-4511-9120-D6F6ED81B69E}" type="pres">
      <dgm:prSet presAssocID="{24FC380F-F935-4C25-8033-430E6739CAEA}" presName="entireBox" presStyleLbl="node1" presStyleIdx="0" presStyleCnt="3"/>
      <dgm:spPr/>
    </dgm:pt>
    <dgm:pt modelId="{5E4B8BC0-B9F2-4276-B402-E59E9BEE1365}" type="pres">
      <dgm:prSet presAssocID="{24FC380F-F935-4C25-8033-430E6739CAEA}" presName="descendantBox" presStyleCnt="0"/>
      <dgm:spPr/>
    </dgm:pt>
    <dgm:pt modelId="{4FE0FED9-CCA2-441E-B29C-D4C1708138CA}" type="pres">
      <dgm:prSet presAssocID="{332E5118-AA10-44A6-AC07-C5CE51829F70}" presName="childTextBox" presStyleLbl="fgAccFollowNode1" presStyleIdx="0" presStyleCnt="6">
        <dgm:presLayoutVars>
          <dgm:bulletEnabled val="1"/>
        </dgm:presLayoutVars>
      </dgm:prSet>
      <dgm:spPr/>
    </dgm:pt>
    <dgm:pt modelId="{29915596-3BDB-424D-BF5A-3E78B0751EE9}" type="pres">
      <dgm:prSet presAssocID="{FBBDD53D-E11C-48B6-810C-1B3126ADE5CC}" presName="childTextBox" presStyleLbl="fgAccFollowNode1" presStyleIdx="1" presStyleCnt="6">
        <dgm:presLayoutVars>
          <dgm:bulletEnabled val="1"/>
        </dgm:presLayoutVars>
      </dgm:prSet>
      <dgm:spPr/>
    </dgm:pt>
    <dgm:pt modelId="{F65F9E8C-E7E1-4070-AF3F-C3C71A58B7E6}" type="pres">
      <dgm:prSet presAssocID="{30F23B2F-DCC2-47AF-9B08-87BB9C0E428B}" presName="sp" presStyleCnt="0"/>
      <dgm:spPr/>
    </dgm:pt>
    <dgm:pt modelId="{78B91B10-F56E-4972-B39C-C40773AC5C82}" type="pres">
      <dgm:prSet presAssocID="{A6EBC4AC-3294-4EC6-8753-2654FD60AE8D}" presName="arrowAndChildren" presStyleCnt="0"/>
      <dgm:spPr/>
    </dgm:pt>
    <dgm:pt modelId="{9B7A5E50-F1EE-4DEA-B263-1E4C04952DDB}" type="pres">
      <dgm:prSet presAssocID="{A6EBC4AC-3294-4EC6-8753-2654FD60AE8D}" presName="parentTextArrow" presStyleLbl="node1" presStyleIdx="0" presStyleCnt="3"/>
      <dgm:spPr/>
    </dgm:pt>
    <dgm:pt modelId="{CCCBA423-86F9-4339-BDD6-2BBFF9600FEA}" type="pres">
      <dgm:prSet presAssocID="{A6EBC4AC-3294-4EC6-8753-2654FD60AE8D}" presName="arrow" presStyleLbl="node1" presStyleIdx="1" presStyleCnt="3"/>
      <dgm:spPr/>
    </dgm:pt>
    <dgm:pt modelId="{76F716FC-CEA9-4172-B629-EF9E66C22B18}" type="pres">
      <dgm:prSet presAssocID="{A6EBC4AC-3294-4EC6-8753-2654FD60AE8D}" presName="descendantArrow" presStyleCnt="0"/>
      <dgm:spPr/>
    </dgm:pt>
    <dgm:pt modelId="{F3AB12C2-78ED-4579-95BE-B82F13FFBF60}" type="pres">
      <dgm:prSet presAssocID="{F3A4C2C1-FA89-47A7-A34E-F02E5D51D33E}" presName="childTextArrow" presStyleLbl="fgAccFollowNode1" presStyleIdx="2" presStyleCnt="6">
        <dgm:presLayoutVars>
          <dgm:bulletEnabled val="1"/>
        </dgm:presLayoutVars>
      </dgm:prSet>
      <dgm:spPr/>
    </dgm:pt>
    <dgm:pt modelId="{276205D5-9200-404B-8B42-1A8F4D531364}" type="pres">
      <dgm:prSet presAssocID="{D43D2081-C89E-4251-B1CB-15F6D9349D8F}" presName="childTextArrow" presStyleLbl="fgAccFollowNode1" presStyleIdx="3" presStyleCnt="6">
        <dgm:presLayoutVars>
          <dgm:bulletEnabled val="1"/>
        </dgm:presLayoutVars>
      </dgm:prSet>
      <dgm:spPr/>
    </dgm:pt>
    <dgm:pt modelId="{3814F112-9EB6-4465-AA6B-0EABF1C817C6}" type="pres">
      <dgm:prSet presAssocID="{CE05AD73-0036-432E-96FF-9B98C01B0845}" presName="sp" presStyleCnt="0"/>
      <dgm:spPr/>
    </dgm:pt>
    <dgm:pt modelId="{DF6D67BF-BFC1-4B6B-A9EA-0B3DB3A4A6C3}" type="pres">
      <dgm:prSet presAssocID="{70BC9A0C-51AC-4489-9409-5A0A935D13FC}" presName="arrowAndChildren" presStyleCnt="0"/>
      <dgm:spPr/>
    </dgm:pt>
    <dgm:pt modelId="{D835E429-DC14-4C8E-9D0F-8DA0544946E5}" type="pres">
      <dgm:prSet presAssocID="{70BC9A0C-51AC-4489-9409-5A0A935D13FC}" presName="parentTextArrow" presStyleLbl="node1" presStyleIdx="1" presStyleCnt="3"/>
      <dgm:spPr/>
    </dgm:pt>
    <dgm:pt modelId="{AD1646EE-0341-4E54-ABBB-058682067523}" type="pres">
      <dgm:prSet presAssocID="{70BC9A0C-51AC-4489-9409-5A0A935D13FC}" presName="arrow" presStyleLbl="node1" presStyleIdx="2" presStyleCnt="3"/>
      <dgm:spPr/>
    </dgm:pt>
    <dgm:pt modelId="{E56E0F2F-1623-4F1A-A266-7E15665B5938}" type="pres">
      <dgm:prSet presAssocID="{70BC9A0C-51AC-4489-9409-5A0A935D13FC}" presName="descendantArrow" presStyleCnt="0"/>
      <dgm:spPr/>
    </dgm:pt>
    <dgm:pt modelId="{CEA4E7A7-FFE7-4FF4-87DE-BB1293199930}" type="pres">
      <dgm:prSet presAssocID="{E2F0761B-97A2-45D4-B0EB-FF4DB293BCCD}" presName="childTextArrow" presStyleLbl="fgAccFollowNode1" presStyleIdx="4" presStyleCnt="6">
        <dgm:presLayoutVars>
          <dgm:bulletEnabled val="1"/>
        </dgm:presLayoutVars>
      </dgm:prSet>
      <dgm:spPr/>
    </dgm:pt>
    <dgm:pt modelId="{62A7414A-0DF6-437B-946F-EA9874F04E53}" type="pres">
      <dgm:prSet presAssocID="{8BCEE407-41E1-40EC-ADD1-95DF0B4559DD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B2782E02-BFEB-4DAD-977D-8527BA5465AF}" type="presOf" srcId="{8BCEE407-41E1-40EC-ADD1-95DF0B4559DD}" destId="{62A7414A-0DF6-437B-946F-EA9874F04E53}" srcOrd="0" destOrd="0" presId="urn:microsoft.com/office/officeart/2005/8/layout/process4"/>
    <dgm:cxn modelId="{1CB30608-D91D-44DC-AAA3-51DC0CE721B2}" type="presOf" srcId="{FB540E2E-4B13-4554-8068-B1276D2FCC07}" destId="{74B7D828-8ACF-4974-B325-36A27F5DDAC0}" srcOrd="0" destOrd="0" presId="urn:microsoft.com/office/officeart/2005/8/layout/process4"/>
    <dgm:cxn modelId="{FB1F100B-C13E-4126-A634-6B4C931BB955}" srcId="{24FC380F-F935-4C25-8033-430E6739CAEA}" destId="{332E5118-AA10-44A6-AC07-C5CE51829F70}" srcOrd="0" destOrd="0" parTransId="{33EC4610-F7BE-404D-B9FF-05FAC90D7116}" sibTransId="{24FFDFB7-1541-4CD0-BC24-7F281F569A2B}"/>
    <dgm:cxn modelId="{41874C15-7D63-4C7A-900A-4DB2E4E6DC74}" srcId="{70BC9A0C-51AC-4489-9409-5A0A935D13FC}" destId="{E2F0761B-97A2-45D4-B0EB-FF4DB293BCCD}" srcOrd="0" destOrd="0" parTransId="{1768DA0D-DD7B-45FD-8A2A-398A8B7A0A18}" sibTransId="{000B93DE-6A30-4022-9628-9338D36E3F01}"/>
    <dgm:cxn modelId="{BE0E1F1A-C18C-40BF-A325-77EF75CA51B0}" type="presOf" srcId="{FBBDD53D-E11C-48B6-810C-1B3126ADE5CC}" destId="{29915596-3BDB-424D-BF5A-3E78B0751EE9}" srcOrd="0" destOrd="0" presId="urn:microsoft.com/office/officeart/2005/8/layout/process4"/>
    <dgm:cxn modelId="{4C8E061F-9174-46A0-AC56-74D7FFAEA9DD}" type="presOf" srcId="{70BC9A0C-51AC-4489-9409-5A0A935D13FC}" destId="{D835E429-DC14-4C8E-9D0F-8DA0544946E5}" srcOrd="0" destOrd="0" presId="urn:microsoft.com/office/officeart/2005/8/layout/process4"/>
    <dgm:cxn modelId="{2453592F-6238-45C0-9E4B-304114FD9FBB}" srcId="{FB540E2E-4B13-4554-8068-B1276D2FCC07}" destId="{24FC380F-F935-4C25-8033-430E6739CAEA}" srcOrd="2" destOrd="0" parTransId="{FFDF2714-C5A0-447B-B265-E4FB035B834E}" sibTransId="{5AEEE143-2A81-4B3F-A809-C31E98BA2DC6}"/>
    <dgm:cxn modelId="{85096F32-96FF-4C15-9728-283B7CFE063E}" type="presOf" srcId="{D43D2081-C89E-4251-B1CB-15F6D9349D8F}" destId="{276205D5-9200-404B-8B42-1A8F4D531364}" srcOrd="0" destOrd="0" presId="urn:microsoft.com/office/officeart/2005/8/layout/process4"/>
    <dgm:cxn modelId="{8B8FCD62-57B6-4711-9E9A-8A04E81ADFE0}" srcId="{24FC380F-F935-4C25-8033-430E6739CAEA}" destId="{FBBDD53D-E11C-48B6-810C-1B3126ADE5CC}" srcOrd="1" destOrd="0" parTransId="{31EDE95D-DAA3-4811-B5BF-C07BA9EBEAAE}" sibTransId="{DAB729F4-1A77-4D1F-9013-F2C9DA3A252B}"/>
    <dgm:cxn modelId="{D881A46C-9977-4170-B5D2-BF229B728B7D}" type="presOf" srcId="{332E5118-AA10-44A6-AC07-C5CE51829F70}" destId="{4FE0FED9-CCA2-441E-B29C-D4C1708138CA}" srcOrd="0" destOrd="0" presId="urn:microsoft.com/office/officeart/2005/8/layout/process4"/>
    <dgm:cxn modelId="{68258973-33D8-47F8-86A1-281A13D941BD}" srcId="{FB540E2E-4B13-4554-8068-B1276D2FCC07}" destId="{A6EBC4AC-3294-4EC6-8753-2654FD60AE8D}" srcOrd="1" destOrd="0" parTransId="{EC353F24-31AE-4826-AEDD-6C16F4639510}" sibTransId="{30F23B2F-DCC2-47AF-9B08-87BB9C0E428B}"/>
    <dgm:cxn modelId="{1067D57F-529B-4E80-8E1E-ABE2A89FAD1F}" srcId="{FB540E2E-4B13-4554-8068-B1276D2FCC07}" destId="{70BC9A0C-51AC-4489-9409-5A0A935D13FC}" srcOrd="0" destOrd="0" parTransId="{CAF4198D-E25A-4A1C-9CB8-7B6BAA058831}" sibTransId="{CE05AD73-0036-432E-96FF-9B98C01B0845}"/>
    <dgm:cxn modelId="{24F5D098-B8A3-42B5-9C9E-3E183E2B707D}" type="presOf" srcId="{A6EBC4AC-3294-4EC6-8753-2654FD60AE8D}" destId="{CCCBA423-86F9-4339-BDD6-2BBFF9600FEA}" srcOrd="1" destOrd="0" presId="urn:microsoft.com/office/officeart/2005/8/layout/process4"/>
    <dgm:cxn modelId="{817854B5-5E5C-4012-9214-F2BEF2673CD4}" type="presOf" srcId="{24FC380F-F935-4C25-8033-430E6739CAEA}" destId="{5F61D7F9-5151-4511-9120-D6F6ED81B69E}" srcOrd="1" destOrd="0" presId="urn:microsoft.com/office/officeart/2005/8/layout/process4"/>
    <dgm:cxn modelId="{13AFE8C6-4D55-45EF-9A47-7EF934F98B89}" type="presOf" srcId="{70BC9A0C-51AC-4489-9409-5A0A935D13FC}" destId="{AD1646EE-0341-4E54-ABBB-058682067523}" srcOrd="1" destOrd="0" presId="urn:microsoft.com/office/officeart/2005/8/layout/process4"/>
    <dgm:cxn modelId="{D7B8B7C8-D3EF-490B-847B-056567CB9726}" type="presOf" srcId="{24FC380F-F935-4C25-8033-430E6739CAEA}" destId="{7BF30E3E-977D-4C13-BCBA-0AD2A3E9A1A1}" srcOrd="0" destOrd="0" presId="urn:microsoft.com/office/officeart/2005/8/layout/process4"/>
    <dgm:cxn modelId="{55FC0FD5-3149-4C98-814F-EFDB4820047E}" type="presOf" srcId="{A6EBC4AC-3294-4EC6-8753-2654FD60AE8D}" destId="{9B7A5E50-F1EE-4DEA-B263-1E4C04952DDB}" srcOrd="0" destOrd="0" presId="urn:microsoft.com/office/officeart/2005/8/layout/process4"/>
    <dgm:cxn modelId="{8D12EDDE-808B-470F-9726-404F69A63674}" srcId="{A6EBC4AC-3294-4EC6-8753-2654FD60AE8D}" destId="{F3A4C2C1-FA89-47A7-A34E-F02E5D51D33E}" srcOrd="0" destOrd="0" parTransId="{C6C54CA0-F602-4D88-80B9-F6B7750B4903}" sibTransId="{F14E7B25-22F2-4F4E-84EE-EDC183B052D4}"/>
    <dgm:cxn modelId="{C08931E1-FE85-4FC4-A3CF-42296765AFD2}" type="presOf" srcId="{F3A4C2C1-FA89-47A7-A34E-F02E5D51D33E}" destId="{F3AB12C2-78ED-4579-95BE-B82F13FFBF60}" srcOrd="0" destOrd="0" presId="urn:microsoft.com/office/officeart/2005/8/layout/process4"/>
    <dgm:cxn modelId="{2F6656E1-2A74-4867-A372-E6F29B9B035F}" srcId="{70BC9A0C-51AC-4489-9409-5A0A935D13FC}" destId="{8BCEE407-41E1-40EC-ADD1-95DF0B4559DD}" srcOrd="1" destOrd="0" parTransId="{3B619A7B-FEF9-4A1A-88A5-5DB66C81338D}" sibTransId="{82BDB82B-0CCC-423A-BDBD-FF97D61D1DEE}"/>
    <dgm:cxn modelId="{51B45AEA-22B3-4004-AFEE-B2E5C56927A1}" srcId="{A6EBC4AC-3294-4EC6-8753-2654FD60AE8D}" destId="{D43D2081-C89E-4251-B1CB-15F6D9349D8F}" srcOrd="1" destOrd="0" parTransId="{D4F20533-3511-45D1-8329-D1F306091501}" sibTransId="{893F2A0F-3DA9-49C3-A4C5-B9BCAD647686}"/>
    <dgm:cxn modelId="{D93828EF-C7BD-4085-B3B4-6E39C120FC92}" type="presOf" srcId="{E2F0761B-97A2-45D4-B0EB-FF4DB293BCCD}" destId="{CEA4E7A7-FFE7-4FF4-87DE-BB1293199930}" srcOrd="0" destOrd="0" presId="urn:microsoft.com/office/officeart/2005/8/layout/process4"/>
    <dgm:cxn modelId="{909F8AF1-7B16-45A9-B8B6-CC02564A3765}" type="presParOf" srcId="{74B7D828-8ACF-4974-B325-36A27F5DDAC0}" destId="{77FA33F0-38B8-4656-B71D-C83180A75956}" srcOrd="0" destOrd="0" presId="urn:microsoft.com/office/officeart/2005/8/layout/process4"/>
    <dgm:cxn modelId="{86AB713B-9A64-45CC-9393-941E8E6A13D3}" type="presParOf" srcId="{77FA33F0-38B8-4656-B71D-C83180A75956}" destId="{7BF30E3E-977D-4C13-BCBA-0AD2A3E9A1A1}" srcOrd="0" destOrd="0" presId="urn:microsoft.com/office/officeart/2005/8/layout/process4"/>
    <dgm:cxn modelId="{53BA8164-E5C1-43A2-8316-FA215098C933}" type="presParOf" srcId="{77FA33F0-38B8-4656-B71D-C83180A75956}" destId="{5F61D7F9-5151-4511-9120-D6F6ED81B69E}" srcOrd="1" destOrd="0" presId="urn:microsoft.com/office/officeart/2005/8/layout/process4"/>
    <dgm:cxn modelId="{CFF8950A-4F2A-4C20-BE60-2B8AB0ECA9D1}" type="presParOf" srcId="{77FA33F0-38B8-4656-B71D-C83180A75956}" destId="{5E4B8BC0-B9F2-4276-B402-E59E9BEE1365}" srcOrd="2" destOrd="0" presId="urn:microsoft.com/office/officeart/2005/8/layout/process4"/>
    <dgm:cxn modelId="{AECEE6B5-6F4D-4058-B9D7-092390FCC8D2}" type="presParOf" srcId="{5E4B8BC0-B9F2-4276-B402-E59E9BEE1365}" destId="{4FE0FED9-CCA2-441E-B29C-D4C1708138CA}" srcOrd="0" destOrd="0" presId="urn:microsoft.com/office/officeart/2005/8/layout/process4"/>
    <dgm:cxn modelId="{78535F66-C4B2-4FDA-8DEC-2AEEEB13892F}" type="presParOf" srcId="{5E4B8BC0-B9F2-4276-B402-E59E9BEE1365}" destId="{29915596-3BDB-424D-BF5A-3E78B0751EE9}" srcOrd="1" destOrd="0" presId="urn:microsoft.com/office/officeart/2005/8/layout/process4"/>
    <dgm:cxn modelId="{05AEB4B9-211D-4F95-A008-B9B7CFC4FBF5}" type="presParOf" srcId="{74B7D828-8ACF-4974-B325-36A27F5DDAC0}" destId="{F65F9E8C-E7E1-4070-AF3F-C3C71A58B7E6}" srcOrd="1" destOrd="0" presId="urn:microsoft.com/office/officeart/2005/8/layout/process4"/>
    <dgm:cxn modelId="{FAF63399-3A27-41C5-998B-3E9D969DF97F}" type="presParOf" srcId="{74B7D828-8ACF-4974-B325-36A27F5DDAC0}" destId="{78B91B10-F56E-4972-B39C-C40773AC5C82}" srcOrd="2" destOrd="0" presId="urn:microsoft.com/office/officeart/2005/8/layout/process4"/>
    <dgm:cxn modelId="{E1BED01F-C849-4819-A9B2-A71218787BA5}" type="presParOf" srcId="{78B91B10-F56E-4972-B39C-C40773AC5C82}" destId="{9B7A5E50-F1EE-4DEA-B263-1E4C04952DDB}" srcOrd="0" destOrd="0" presId="urn:microsoft.com/office/officeart/2005/8/layout/process4"/>
    <dgm:cxn modelId="{E19D9B9F-6C27-48CA-99CB-010B51E44F09}" type="presParOf" srcId="{78B91B10-F56E-4972-B39C-C40773AC5C82}" destId="{CCCBA423-86F9-4339-BDD6-2BBFF9600FEA}" srcOrd="1" destOrd="0" presId="urn:microsoft.com/office/officeart/2005/8/layout/process4"/>
    <dgm:cxn modelId="{DFF8524C-7380-4500-827F-F5180940FB24}" type="presParOf" srcId="{78B91B10-F56E-4972-B39C-C40773AC5C82}" destId="{76F716FC-CEA9-4172-B629-EF9E66C22B18}" srcOrd="2" destOrd="0" presId="urn:microsoft.com/office/officeart/2005/8/layout/process4"/>
    <dgm:cxn modelId="{0E22DA23-C87B-48DD-B86A-6E9578E84F4F}" type="presParOf" srcId="{76F716FC-CEA9-4172-B629-EF9E66C22B18}" destId="{F3AB12C2-78ED-4579-95BE-B82F13FFBF60}" srcOrd="0" destOrd="0" presId="urn:microsoft.com/office/officeart/2005/8/layout/process4"/>
    <dgm:cxn modelId="{96A0F18E-66DF-4D42-B25E-C14EE6C78B84}" type="presParOf" srcId="{76F716FC-CEA9-4172-B629-EF9E66C22B18}" destId="{276205D5-9200-404B-8B42-1A8F4D531364}" srcOrd="1" destOrd="0" presId="urn:microsoft.com/office/officeart/2005/8/layout/process4"/>
    <dgm:cxn modelId="{2D1F0140-87D6-444E-A00B-C39B5119DF85}" type="presParOf" srcId="{74B7D828-8ACF-4974-B325-36A27F5DDAC0}" destId="{3814F112-9EB6-4465-AA6B-0EABF1C817C6}" srcOrd="3" destOrd="0" presId="urn:microsoft.com/office/officeart/2005/8/layout/process4"/>
    <dgm:cxn modelId="{D1225D4E-0603-471F-A3C8-AA5103D045A4}" type="presParOf" srcId="{74B7D828-8ACF-4974-B325-36A27F5DDAC0}" destId="{DF6D67BF-BFC1-4B6B-A9EA-0B3DB3A4A6C3}" srcOrd="4" destOrd="0" presId="urn:microsoft.com/office/officeart/2005/8/layout/process4"/>
    <dgm:cxn modelId="{3890C109-F7A5-4AD3-959D-804835D66EC2}" type="presParOf" srcId="{DF6D67BF-BFC1-4B6B-A9EA-0B3DB3A4A6C3}" destId="{D835E429-DC14-4C8E-9D0F-8DA0544946E5}" srcOrd="0" destOrd="0" presId="urn:microsoft.com/office/officeart/2005/8/layout/process4"/>
    <dgm:cxn modelId="{48231725-63D7-490E-A068-769AF59BFFC1}" type="presParOf" srcId="{DF6D67BF-BFC1-4B6B-A9EA-0B3DB3A4A6C3}" destId="{AD1646EE-0341-4E54-ABBB-058682067523}" srcOrd="1" destOrd="0" presId="urn:microsoft.com/office/officeart/2005/8/layout/process4"/>
    <dgm:cxn modelId="{F69FB416-8E9F-499A-AEB6-E8CA905EA584}" type="presParOf" srcId="{DF6D67BF-BFC1-4B6B-A9EA-0B3DB3A4A6C3}" destId="{E56E0F2F-1623-4F1A-A266-7E15665B5938}" srcOrd="2" destOrd="0" presId="urn:microsoft.com/office/officeart/2005/8/layout/process4"/>
    <dgm:cxn modelId="{17D4FA94-C068-4003-AC95-A045971C5A25}" type="presParOf" srcId="{E56E0F2F-1623-4F1A-A266-7E15665B5938}" destId="{CEA4E7A7-FFE7-4FF4-87DE-BB1293199930}" srcOrd="0" destOrd="0" presId="urn:microsoft.com/office/officeart/2005/8/layout/process4"/>
    <dgm:cxn modelId="{9F117BBE-A1B8-4C24-A2EA-D3A4776CB56E}" type="presParOf" srcId="{E56E0F2F-1623-4F1A-A266-7E15665B5938}" destId="{62A7414A-0DF6-437B-946F-EA9874F04E5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D1BF7-7131-4A6C-9CD5-2C9327B3F90E}">
      <dsp:nvSpPr>
        <dsp:cNvPr id="0" name=""/>
        <dsp:cNvSpPr/>
      </dsp:nvSpPr>
      <dsp:spPr>
        <a:xfrm>
          <a:off x="819939" y="-26496"/>
          <a:ext cx="5270985" cy="3294366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1">
                <a:tint val="55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tint val="55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tint val="55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DCE88EC-D436-4800-97AA-9BB72A9A0E58}">
      <dsp:nvSpPr>
        <dsp:cNvPr id="0" name=""/>
        <dsp:cNvSpPr/>
      </dsp:nvSpPr>
      <dsp:spPr>
        <a:xfrm>
          <a:off x="1454302" y="2247275"/>
          <a:ext cx="137045" cy="137045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434F95-9D95-49E6-8FF2-5A2F803952EB}">
      <dsp:nvSpPr>
        <dsp:cNvPr id="0" name=""/>
        <dsp:cNvSpPr/>
      </dsp:nvSpPr>
      <dsp:spPr>
        <a:xfrm>
          <a:off x="1426483" y="2258197"/>
          <a:ext cx="2028972" cy="1058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18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黑体" panose="02010609060101010101" pitchFamily="49" charset="-122"/>
              <a:ea typeface="黑体" panose="02010609060101010101" pitchFamily="49" charset="-122"/>
            </a:rPr>
            <a:t>薄膜生长</a:t>
          </a:r>
        </a:p>
      </dsp:txBody>
      <dsp:txXfrm>
        <a:off x="1426483" y="2258197"/>
        <a:ext cx="2028972" cy="1058056"/>
      </dsp:txXfrm>
    </dsp:sp>
    <dsp:sp modelId="{DE7A56E7-8297-4CA8-8BE9-19A32C5DAC3C}">
      <dsp:nvSpPr>
        <dsp:cNvPr id="0" name=""/>
        <dsp:cNvSpPr/>
      </dsp:nvSpPr>
      <dsp:spPr>
        <a:xfrm>
          <a:off x="2663993" y="1351866"/>
          <a:ext cx="247736" cy="24773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520350"/>
                <a:satOff val="-30057"/>
                <a:lumOff val="33026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shade val="50000"/>
                <a:hueOff val="520350"/>
                <a:satOff val="-30057"/>
                <a:lumOff val="33026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shade val="50000"/>
                <a:hueOff val="520350"/>
                <a:satOff val="-30057"/>
                <a:lumOff val="33026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0A78F0-A139-44DF-A182-C7F55A5DA858}">
      <dsp:nvSpPr>
        <dsp:cNvPr id="0" name=""/>
        <dsp:cNvSpPr/>
      </dsp:nvSpPr>
      <dsp:spPr>
        <a:xfrm>
          <a:off x="2520274" y="1502230"/>
          <a:ext cx="2088233" cy="1792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黑体" panose="02010609060101010101" pitchFamily="49" charset="-122"/>
              <a:ea typeface="黑体" panose="02010609060101010101" pitchFamily="49" charset="-122"/>
            </a:rPr>
            <a:t>晶体管器件</a:t>
          </a:r>
        </a:p>
      </dsp:txBody>
      <dsp:txXfrm>
        <a:off x="2520274" y="1502230"/>
        <a:ext cx="2088233" cy="1792135"/>
      </dsp:txXfrm>
    </dsp:sp>
    <dsp:sp modelId="{75A8FD2E-8750-4AC9-9555-24D911DD0FEB}">
      <dsp:nvSpPr>
        <dsp:cNvPr id="0" name=""/>
        <dsp:cNvSpPr/>
      </dsp:nvSpPr>
      <dsp:spPr>
        <a:xfrm>
          <a:off x="4118785" y="806978"/>
          <a:ext cx="342614" cy="342614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520350"/>
                <a:satOff val="-30057"/>
                <a:lumOff val="33026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shade val="50000"/>
                <a:hueOff val="520350"/>
                <a:satOff val="-30057"/>
                <a:lumOff val="33026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shade val="50000"/>
                <a:hueOff val="520350"/>
                <a:satOff val="-30057"/>
                <a:lumOff val="33026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E3F5CD-3C6E-4D36-9F01-1E65AFBDFE9E}">
      <dsp:nvSpPr>
        <dsp:cNvPr id="0" name=""/>
        <dsp:cNvSpPr/>
      </dsp:nvSpPr>
      <dsp:spPr>
        <a:xfrm>
          <a:off x="4290092" y="978285"/>
          <a:ext cx="1265036" cy="2289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544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黑体" panose="02010609060101010101" pitchFamily="49" charset="-122"/>
              <a:ea typeface="黑体" panose="02010609060101010101" pitchFamily="49" charset="-122"/>
            </a:rPr>
            <a:t>传感器</a:t>
          </a:r>
        </a:p>
      </dsp:txBody>
      <dsp:txXfrm>
        <a:off x="4290092" y="978285"/>
        <a:ext cx="1265036" cy="2289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A755E-36F0-458A-9280-37601DC021C9}">
      <dsp:nvSpPr>
        <dsp:cNvPr id="0" name=""/>
        <dsp:cNvSpPr/>
      </dsp:nvSpPr>
      <dsp:spPr>
        <a:xfrm>
          <a:off x="675106" y="0"/>
          <a:ext cx="3857749" cy="385774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131E-3459-47C4-989D-567C65F9C513}">
      <dsp:nvSpPr>
        <dsp:cNvPr id="0" name=""/>
        <dsp:cNvSpPr/>
      </dsp:nvSpPr>
      <dsp:spPr>
        <a:xfrm>
          <a:off x="2603980" y="387846"/>
          <a:ext cx="2507536" cy="91320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rPr>
            <a:t>半导体</a:t>
          </a:r>
          <a:endParaRPr lang="en-US" altLang="zh-CN" sz="1800" b="1" kern="1200" dirty="0">
            <a:solidFill>
              <a:srgbClr val="FF0000"/>
            </a:solidFill>
            <a:latin typeface="+mn-ea"/>
            <a:ea typeface="+mn-ea"/>
            <a:cs typeface="Times New Roman" panose="02020603050405020304" pitchFamily="18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rPr>
            <a:t>semiconductor</a:t>
          </a:r>
          <a:endParaRPr lang="zh-CN" altLang="en-US" sz="1800" b="1" kern="1200" dirty="0">
            <a:solidFill>
              <a:srgbClr val="FF0000"/>
            </a:solidFill>
            <a:latin typeface="+mn-ea"/>
            <a:ea typeface="+mn-ea"/>
            <a:cs typeface="Times New Roman" panose="02020603050405020304" pitchFamily="18" charset="0"/>
          </a:endParaRPr>
        </a:p>
      </dsp:txBody>
      <dsp:txXfrm>
        <a:off x="2648559" y="432425"/>
        <a:ext cx="2418378" cy="824043"/>
      </dsp:txXfrm>
    </dsp:sp>
    <dsp:sp modelId="{F97388E8-4C52-4313-94FC-2CF092D8991E}">
      <dsp:nvSpPr>
        <dsp:cNvPr id="0" name=""/>
        <dsp:cNvSpPr/>
      </dsp:nvSpPr>
      <dsp:spPr>
        <a:xfrm>
          <a:off x="2603980" y="1415198"/>
          <a:ext cx="2507536" cy="91320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  <a:cs typeface="Times New Roman" panose="02020603050405020304" pitchFamily="18" charset="0"/>
            </a:rPr>
            <a:t>导体</a:t>
          </a:r>
          <a:endParaRPr lang="en-US" altLang="zh-CN" sz="1600" kern="1200" dirty="0">
            <a:latin typeface="+mn-ea"/>
            <a:ea typeface="+mn-ea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+mn-ea"/>
              <a:ea typeface="+mn-ea"/>
              <a:cs typeface="Times New Roman" panose="02020603050405020304" pitchFamily="18" charset="0"/>
            </a:rPr>
            <a:t>conductor</a:t>
          </a:r>
          <a:endParaRPr lang="zh-CN" altLang="en-US" sz="1600" kern="1200" dirty="0">
            <a:latin typeface="+mn-ea"/>
            <a:ea typeface="+mn-ea"/>
            <a:cs typeface="Times New Roman" panose="02020603050405020304" pitchFamily="18" charset="0"/>
          </a:endParaRPr>
        </a:p>
      </dsp:txBody>
      <dsp:txXfrm>
        <a:off x="2648559" y="1459777"/>
        <a:ext cx="2418378" cy="824043"/>
      </dsp:txXfrm>
    </dsp:sp>
    <dsp:sp modelId="{9B37916D-EC9B-4EE7-9E9A-C6DA69B49B0E}">
      <dsp:nvSpPr>
        <dsp:cNvPr id="0" name=""/>
        <dsp:cNvSpPr/>
      </dsp:nvSpPr>
      <dsp:spPr>
        <a:xfrm>
          <a:off x="2603980" y="2442550"/>
          <a:ext cx="2507536" cy="91320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  <a:cs typeface="Times New Roman" panose="02020603050405020304" pitchFamily="18" charset="0"/>
            </a:rPr>
            <a:t>绝缘体</a:t>
          </a:r>
          <a:endParaRPr lang="en-US" altLang="zh-CN" sz="1600" kern="1200" dirty="0">
            <a:latin typeface="+mn-ea"/>
            <a:ea typeface="+mn-ea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+mn-ea"/>
              <a:ea typeface="+mn-ea"/>
              <a:cs typeface="Times New Roman" panose="02020603050405020304" pitchFamily="18" charset="0"/>
            </a:rPr>
            <a:t>insulator</a:t>
          </a:r>
          <a:endParaRPr lang="zh-CN" altLang="en-US" sz="1600" kern="1200" dirty="0">
            <a:latin typeface="+mn-ea"/>
            <a:ea typeface="+mn-ea"/>
            <a:cs typeface="Times New Roman" panose="02020603050405020304" pitchFamily="18" charset="0"/>
          </a:endParaRPr>
        </a:p>
      </dsp:txBody>
      <dsp:txXfrm>
        <a:off x="2648559" y="2487129"/>
        <a:ext cx="2418378" cy="824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1D7F9-5151-4511-9120-D6F6ED81B69E}">
      <dsp:nvSpPr>
        <dsp:cNvPr id="0" name=""/>
        <dsp:cNvSpPr/>
      </dsp:nvSpPr>
      <dsp:spPr>
        <a:xfrm>
          <a:off x="0" y="3689685"/>
          <a:ext cx="4464496" cy="1211037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半导体器件</a:t>
          </a:r>
        </a:p>
      </dsp:txBody>
      <dsp:txXfrm>
        <a:off x="0" y="3689685"/>
        <a:ext cx="4464496" cy="653960"/>
      </dsp:txXfrm>
    </dsp:sp>
    <dsp:sp modelId="{4FE0FED9-CCA2-441E-B29C-D4C1708138CA}">
      <dsp:nvSpPr>
        <dsp:cNvPr id="0" name=""/>
        <dsp:cNvSpPr/>
      </dsp:nvSpPr>
      <dsp:spPr>
        <a:xfrm>
          <a:off x="0" y="4319424"/>
          <a:ext cx="2232248" cy="5570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双极晶体管</a:t>
          </a:r>
        </a:p>
      </dsp:txBody>
      <dsp:txXfrm>
        <a:off x="0" y="4319424"/>
        <a:ext cx="2232248" cy="557077"/>
      </dsp:txXfrm>
    </dsp:sp>
    <dsp:sp modelId="{29915596-3BDB-424D-BF5A-3E78B0751EE9}">
      <dsp:nvSpPr>
        <dsp:cNvPr id="0" name=""/>
        <dsp:cNvSpPr/>
      </dsp:nvSpPr>
      <dsp:spPr>
        <a:xfrm>
          <a:off x="2232248" y="4319424"/>
          <a:ext cx="2232248" cy="5570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场效应晶体管</a:t>
          </a:r>
        </a:p>
      </dsp:txBody>
      <dsp:txXfrm>
        <a:off x="2232248" y="4319424"/>
        <a:ext cx="2232248" cy="557077"/>
      </dsp:txXfrm>
    </dsp:sp>
    <dsp:sp modelId="{CCCBA423-86F9-4339-BDD6-2BBFF9600FEA}">
      <dsp:nvSpPr>
        <dsp:cNvPr id="0" name=""/>
        <dsp:cNvSpPr/>
      </dsp:nvSpPr>
      <dsp:spPr>
        <a:xfrm rot="10800000">
          <a:off x="0" y="1845275"/>
          <a:ext cx="4464496" cy="1862575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354778"/>
                <a:satOff val="-19922"/>
                <a:lumOff val="1718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shade val="80000"/>
                <a:hueOff val="354778"/>
                <a:satOff val="-19922"/>
                <a:lumOff val="1718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hueOff val="354778"/>
                <a:satOff val="-19922"/>
                <a:lumOff val="1718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半导体器件基础</a:t>
          </a:r>
        </a:p>
      </dsp:txBody>
      <dsp:txXfrm rot="-10800000">
        <a:off x="0" y="1845275"/>
        <a:ext cx="4464496" cy="653763"/>
      </dsp:txXfrm>
    </dsp:sp>
    <dsp:sp modelId="{F3AB12C2-78ED-4579-95BE-B82F13FFBF60}">
      <dsp:nvSpPr>
        <dsp:cNvPr id="0" name=""/>
        <dsp:cNvSpPr/>
      </dsp:nvSpPr>
      <dsp:spPr>
        <a:xfrm>
          <a:off x="0" y="2499039"/>
          <a:ext cx="2232248" cy="556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PN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</a:t>
          </a:r>
        </a:p>
      </dsp:txBody>
      <dsp:txXfrm>
        <a:off x="0" y="2499039"/>
        <a:ext cx="2232248" cy="556909"/>
      </dsp:txXfrm>
    </dsp:sp>
    <dsp:sp modelId="{276205D5-9200-404B-8B42-1A8F4D531364}">
      <dsp:nvSpPr>
        <dsp:cNvPr id="0" name=""/>
        <dsp:cNvSpPr/>
      </dsp:nvSpPr>
      <dsp:spPr>
        <a:xfrm>
          <a:off x="2232248" y="2499039"/>
          <a:ext cx="2232248" cy="556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金半接触</a:t>
          </a:r>
        </a:p>
      </dsp:txBody>
      <dsp:txXfrm>
        <a:off x="2232248" y="2499039"/>
        <a:ext cx="2232248" cy="556909"/>
      </dsp:txXfrm>
    </dsp:sp>
    <dsp:sp modelId="{AD1646EE-0341-4E54-ABBB-058682067523}">
      <dsp:nvSpPr>
        <dsp:cNvPr id="0" name=""/>
        <dsp:cNvSpPr/>
      </dsp:nvSpPr>
      <dsp:spPr>
        <a:xfrm rot="10800000">
          <a:off x="0" y="866"/>
          <a:ext cx="4464496" cy="1862575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709557"/>
                <a:satOff val="-39844"/>
                <a:lumOff val="3436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shade val="80000"/>
                <a:hueOff val="709557"/>
                <a:satOff val="-39844"/>
                <a:lumOff val="3436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hueOff val="709557"/>
                <a:satOff val="-39844"/>
                <a:lumOff val="3436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半导体物理基础</a:t>
          </a:r>
        </a:p>
      </dsp:txBody>
      <dsp:txXfrm rot="-10800000">
        <a:off x="0" y="866"/>
        <a:ext cx="4464496" cy="653763"/>
      </dsp:txXfrm>
    </dsp:sp>
    <dsp:sp modelId="{CEA4E7A7-FFE7-4FF4-87DE-BB1293199930}">
      <dsp:nvSpPr>
        <dsp:cNvPr id="0" name=""/>
        <dsp:cNvSpPr/>
      </dsp:nvSpPr>
      <dsp:spPr>
        <a:xfrm>
          <a:off x="0" y="654630"/>
          <a:ext cx="2232248" cy="556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固体物理导论</a:t>
          </a:r>
        </a:p>
      </dsp:txBody>
      <dsp:txXfrm>
        <a:off x="0" y="654630"/>
        <a:ext cx="2232248" cy="556909"/>
      </dsp:txXfrm>
    </dsp:sp>
    <dsp:sp modelId="{62A7414A-0DF6-437B-946F-EA9874F04E53}">
      <dsp:nvSpPr>
        <dsp:cNvPr id="0" name=""/>
        <dsp:cNvSpPr/>
      </dsp:nvSpPr>
      <dsp:spPr>
        <a:xfrm>
          <a:off x="2232248" y="654630"/>
          <a:ext cx="2232248" cy="556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载流子输运</a:t>
          </a:r>
        </a:p>
      </dsp:txBody>
      <dsp:txXfrm>
        <a:off x="2232248" y="654630"/>
        <a:ext cx="2232248" cy="556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839" cy="340569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581" y="1"/>
            <a:ext cx="4301839" cy="340569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A8887846-6333-4DD5-B512-6567D1E71A20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7106"/>
            <a:ext cx="4301839" cy="340569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581" y="6457106"/>
            <a:ext cx="4301839" cy="340569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85F53DEA-9D97-436E-81FD-3D1029FE01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2" cy="339884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2" cy="339884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E7051C9C-BC0E-4900-B0C0-6DBE90472C9A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11175"/>
            <a:ext cx="3398838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5562" tIns="47781" rIns="95562" bIns="47781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2" cy="339884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2" cy="339884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E5F996DC-FD2A-4FDB-B1BF-9938B2D467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4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8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1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96DC-FD2A-4FDB-B1BF-9938B2D4670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3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DFKai-SB" panose="03000509000000000000" pitchFamily="65" charset="-12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灯片编号占位符 2"/>
          <p:cNvSpPr txBox="1"/>
          <p:nvPr/>
        </p:nvSpPr>
        <p:spPr bwMode="gray">
          <a:xfrm>
            <a:off x="251520" y="260648"/>
            <a:ext cx="5112568" cy="3600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FUNSOM/Soochow University                            </a:t>
            </a:r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714375"/>
            <a:ext cx="2038350" cy="56102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14375"/>
            <a:ext cx="5962650" cy="56102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714375"/>
            <a:ext cx="73152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447800"/>
            <a:ext cx="8153400" cy="487680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781800" y="65532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3C869-72EA-4086-BDF9-DC13146549D0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21F5A-21B0-40B6-884D-5316B6921E7F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D29-7B5C-4DF8-8761-C296C347B75D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1981-2026-4E6E-A57C-D88A3BE8E6B8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A0E7-3B35-418C-9E98-CBE86E466E4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38698-E780-4380-8BAD-AD02B3A4BA70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ACE03-1602-409D-AC2E-358F6FB3E97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灯片编号占位符 2"/>
          <p:cNvSpPr txBox="1"/>
          <p:nvPr/>
        </p:nvSpPr>
        <p:spPr bwMode="gray">
          <a:xfrm>
            <a:off x="251520" y="260648"/>
            <a:ext cx="5112568" cy="3600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FUNSOM/Soochow University                            </a:t>
            </a:r>
          </a:p>
        </p:txBody>
      </p:sp>
    </p:spTree>
  </p:cSld>
  <p:clrMapOvr>
    <a:masterClrMapping/>
  </p:clrMapOvr>
  <p:transition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9098-9137-48E9-A424-7D48E1941E6A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62E56-EE04-45AA-84EC-0E039A64110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65B6-85F5-4E8B-80DA-162523EC6862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6BAB-8467-467C-A197-90B361E2F766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/>
          <p:cNvGrpSpPr/>
          <p:nvPr/>
        </p:nvGrpSpPr>
        <p:grpSpPr bwMode="auto">
          <a:xfrm>
            <a:off x="0" y="4343400"/>
            <a:ext cx="9144000" cy="1668463"/>
            <a:chOff x="0" y="2341"/>
            <a:chExt cx="5739" cy="1086"/>
          </a:xfrm>
        </p:grpSpPr>
        <p:pic>
          <p:nvPicPr>
            <p:cNvPr id="4" name="Picture 41" descr="无标题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99" y="2348"/>
              <a:ext cx="1440" cy="1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2" descr="72_12698730014tGP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3" y="2341"/>
              <a:ext cx="1440" cy="1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43" descr="door"/>
            <p:cNvPicPr preferRelativeResize="0"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2341"/>
              <a:ext cx="1440" cy="1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4" descr="ce79136d7ab6a11255435efe48dd729f_big"/>
            <p:cNvPicPr preferRelativeResize="0"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36" y="2341"/>
              <a:ext cx="1440" cy="1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349500" y="533400"/>
            <a:ext cx="4383088" cy="46038"/>
          </a:xfrm>
          <a:prstGeom prst="rect">
            <a:avLst/>
          </a:prstGeom>
          <a:gradFill rotWithShape="1">
            <a:gsLst>
              <a:gs pos="0">
                <a:srgbClr val="4D0808"/>
              </a:gs>
              <a:gs pos="30000">
                <a:srgbClr val="FF0300"/>
              </a:gs>
              <a:gs pos="55000">
                <a:srgbClr val="FF7A00"/>
              </a:gs>
              <a:gs pos="100000">
                <a:srgbClr val="FFF200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" name="Group 46"/>
          <p:cNvGrpSpPr/>
          <p:nvPr/>
        </p:nvGrpSpPr>
        <p:grpSpPr bwMode="auto">
          <a:xfrm>
            <a:off x="0" y="44450"/>
            <a:ext cx="2286000" cy="838200"/>
            <a:chOff x="4320" y="192"/>
            <a:chExt cx="1344" cy="470"/>
          </a:xfrm>
        </p:grpSpPr>
        <p:pic>
          <p:nvPicPr>
            <p:cNvPr id="10" name="Picture 4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00" y="288"/>
              <a:ext cx="864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5" descr="SUDA-logo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320" y="192"/>
              <a:ext cx="480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6248400"/>
            <a:ext cx="6946900" cy="46038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Picture 6" descr="FUNSOM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2288" y="120650"/>
            <a:ext cx="213042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0EC04E-8616-4E7F-A5EB-64F76B6E26D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236D5-C8DA-4FE8-89E1-3FAD7082AE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0B5CB0-AB30-4CD8-8F44-32D4AC4881D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450D33-87CE-4894-B5A0-485E5BF368C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0FF2BC-E8F2-46A4-9D37-39B86636841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179388" y="6767513"/>
            <a:ext cx="7677150" cy="46037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96863" y="908050"/>
            <a:ext cx="8382000" cy="76200"/>
          </a:xfrm>
          <a:prstGeom prst="rect">
            <a:avLst/>
          </a:prstGeom>
          <a:gradFill rotWithShape="1">
            <a:gsLst>
              <a:gs pos="0">
                <a:srgbClr val="4D0808"/>
              </a:gs>
              <a:gs pos="30000">
                <a:srgbClr val="FF0300"/>
              </a:gs>
              <a:gs pos="55000">
                <a:srgbClr val="FF7A00"/>
              </a:gs>
              <a:gs pos="100000">
                <a:srgbClr val="FFF200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37"/>
          <p:cNvSpPr txBox="1">
            <a:spLocks noChangeArrowheads="1"/>
          </p:cNvSpPr>
          <p:nvPr/>
        </p:nvSpPr>
        <p:spPr>
          <a:xfrm>
            <a:off x="6821488" y="6399213"/>
            <a:ext cx="2071687" cy="3270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16EE57A4-1F3A-469B-B59A-02F68AB495F5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1" descr="E:\实验室资料\MacBio-形象统一VI\logo合.png"/>
          <p:cNvPicPr>
            <a:picLocks noChangeAspect="1" noChangeArrowheads="1"/>
          </p:cNvPicPr>
          <p:nvPr/>
        </p:nvPicPr>
        <p:blipFill>
          <a:blip r:embed="rId2" cstate="print"/>
          <a:srcRect r="79781"/>
          <a:stretch>
            <a:fillRect/>
          </a:stretch>
        </p:blipFill>
        <p:spPr bwMode="auto">
          <a:xfrm>
            <a:off x="8201025" y="5961063"/>
            <a:ext cx="9429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FUNS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3" y="260350"/>
            <a:ext cx="153828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1ED29-CE7F-4C3A-8B40-4BB1545E05D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296863" y="908050"/>
            <a:ext cx="8382000" cy="76200"/>
          </a:xfrm>
          <a:prstGeom prst="rect">
            <a:avLst/>
          </a:prstGeom>
          <a:gradFill rotWithShape="1">
            <a:gsLst>
              <a:gs pos="0">
                <a:srgbClr val="4D0808"/>
              </a:gs>
              <a:gs pos="30000">
                <a:srgbClr val="FF0300"/>
              </a:gs>
              <a:gs pos="55000">
                <a:srgbClr val="FF7A00"/>
              </a:gs>
              <a:gs pos="100000">
                <a:srgbClr val="FFF200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Picture 21" descr="E:\实验室资料\MacBio-形象统一VI\logo合.png"/>
          <p:cNvPicPr>
            <a:picLocks noChangeAspect="1" noChangeArrowheads="1"/>
          </p:cNvPicPr>
          <p:nvPr/>
        </p:nvPicPr>
        <p:blipFill>
          <a:blip r:embed="rId2" cstate="print"/>
          <a:srcRect r="79781"/>
          <a:stretch>
            <a:fillRect/>
          </a:stretch>
        </p:blipFill>
        <p:spPr bwMode="auto">
          <a:xfrm>
            <a:off x="8201025" y="5961063"/>
            <a:ext cx="9429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79388" y="6767513"/>
            <a:ext cx="7921625" cy="46037"/>
          </a:xfrm>
          <a:prstGeom prst="rect">
            <a:avLst/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Picture 6" descr="FUNS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3" y="260350"/>
            <a:ext cx="153828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65A71-9F5F-4F09-BAF8-0CE479CC6B2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313662-E0EC-411B-8ACB-4F5A3D2E4A6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437704-163D-45AC-82C9-A41BBD1A8A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E11B05-D588-4159-9620-461ED6ABCF0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DC09BB-3019-42CD-88C4-41939F125FE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8586CF-FA18-4087-AED6-5BE8BF5FC8E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68E3-FDCD-40A5-8287-EF9BE31E9D7F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C8CD3-19E6-4710-93E1-449977C2557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6C11-5B52-4ADA-A6FF-FA484C9E4959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A309-70CA-424A-AA8E-9D1043572152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005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0005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9DE9-4014-48A5-8C3D-6702466AAC1A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EADB9-A0CB-4E61-9876-B6C94941F17F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5124-F65D-4459-B2C6-1D753D51D43A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F22A-A3CC-4037-A1FC-4D1C34CD29A3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4AE4-6E04-4E3B-B0AE-3D6E659E1AC0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BD9C-5DEB-490D-ADB7-3EE7AF07C6E6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3A76-F7AC-40B3-88FE-59D5B9702754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7"/>
            <a:ext cx="6517483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2"/>
            <a:ext cx="6517483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4BE41-C1C8-478B-BF4D-32394D31D055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75311"/>
            <a:ext cx="9144000" cy="161401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781" y="1"/>
            <a:ext cx="7766145" cy="9592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4"/>
            <a:ext cx="777287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3C-EB6E-4298-A3E7-0789B45C2067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38F2B0-17A8-4782-9E16-7CE2964A96B1}"/>
              </a:ext>
            </a:extLst>
          </p:cNvPr>
          <p:cNvSpPr/>
          <p:nvPr userDrawn="1"/>
        </p:nvSpPr>
        <p:spPr>
          <a:xfrm>
            <a:off x="0" y="675311"/>
            <a:ext cx="9144000" cy="161401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828565"/>
            <a:ext cx="7763815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2" y="3657459"/>
            <a:ext cx="7763815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3663C-3ED0-48DA-A0EB-CDCF90AE129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9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2367094"/>
            <a:ext cx="382952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4"/>
            <a:ext cx="3829051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4402D-39B1-44A7-878D-D9929AABF505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9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7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4"/>
            <a:ext cx="3829520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8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3051014"/>
            <a:ext cx="382905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20B9-A9BC-460F-B712-A4DFA251457A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8376-B1CF-4F7B-8A38-1452C95050D6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824754"/>
            <a:ext cx="9144000" cy="2330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B482-FFE5-41FC-BF02-8FE10EB170FC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DC152D-8A24-4796-B57B-AA529957C2E6}"/>
              </a:ext>
            </a:extLst>
          </p:cNvPr>
          <p:cNvSpPr/>
          <p:nvPr userDrawn="1"/>
        </p:nvSpPr>
        <p:spPr>
          <a:xfrm>
            <a:off x="0" y="675311"/>
            <a:ext cx="9144000" cy="161401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2951767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2"/>
            <a:ext cx="465012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5E24-D12A-4580-87AA-1C6F2DB98EB3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4451227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4" y="609601"/>
            <a:ext cx="244151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632854"/>
            <a:ext cx="4451212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34D34-4B52-4C3B-908A-62272D4D00F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98AF-3DCA-41DF-9735-D914D1569E80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68DF-7864-4DE1-BD43-20841F76B9D6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8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FA1E-6B4B-44E5-BCFB-069174B5662C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1116" y="75416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8" y="29935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2138723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9ABE-A26A-4C2C-A71A-BEBF1FE95A8D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FKai-SB" panose="03000509000000000000" pitchFamily="65" charset="-120"/>
                <a:ea typeface="DFKai-SB" panose="03000509000000000000" pitchFamily="65" charset="-12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灯片编号占位符 2"/>
          <p:cNvSpPr txBox="1"/>
          <p:nvPr/>
        </p:nvSpPr>
        <p:spPr bwMode="gray">
          <a:xfrm>
            <a:off x="251520" y="260648"/>
            <a:ext cx="5112568" cy="3600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FUNSOM/Soochow University                            </a:t>
            </a:r>
          </a:p>
        </p:txBody>
      </p:sp>
    </p:spTree>
  </p:cSld>
  <p:clrMapOvr>
    <a:masterClrMapping/>
  </p:clrMapOvr>
  <p:transition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7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943357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7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1B6D-95A3-4279-9283-7BD4FD94B36E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4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3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4"/>
            <a:ext cx="2477515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2"/>
            <a:ext cx="2477515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4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1" y="4781080"/>
            <a:ext cx="2478789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FF943-F9CD-4901-A32F-E8E071A7FDDB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2367095"/>
            <a:ext cx="7773339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CE97-DD83-4125-8322-5475FB909347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3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609603"/>
            <a:ext cx="5744043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823A-99AF-4729-BD0C-9EB038A5495A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灯片编号占位符 2"/>
          <p:cNvSpPr txBox="1"/>
          <p:nvPr/>
        </p:nvSpPr>
        <p:spPr bwMode="gray">
          <a:xfrm>
            <a:off x="251520" y="260648"/>
            <a:ext cx="5112568" cy="3600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FUNSOM/Soochow University                            </a:t>
            </a:r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灯片编号占位符 2"/>
          <p:cNvSpPr txBox="1"/>
          <p:nvPr/>
        </p:nvSpPr>
        <p:spPr bwMode="gray">
          <a:xfrm>
            <a:off x="251520" y="260648"/>
            <a:ext cx="5112568" cy="3600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FUNSOM/Soochow University                            </a:t>
            </a:r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" name="Object 81"/>
          <p:cNvGraphicFramePr>
            <a:graphicFrameLocks noChangeAspect="1"/>
          </p:cNvGraphicFramePr>
          <p:nvPr/>
        </p:nvGraphicFramePr>
        <p:xfrm>
          <a:off x="152400" y="609600"/>
          <a:ext cx="8839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12724130" imgH="1146175" progId="">
                  <p:embed/>
                </p:oleObj>
              </mc:Choice>
              <mc:Fallback>
                <p:oleObj name="Image" r:id="rId14" imgW="12724130" imgH="1146175" progId="">
                  <p:embed/>
                  <p:pic>
                    <p:nvPicPr>
                      <p:cNvPr id="0" name="Picture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09600"/>
                        <a:ext cx="8839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FB56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0311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6" name="Object 72"/>
          <p:cNvGraphicFramePr>
            <a:graphicFrameLocks noChangeAspect="1"/>
          </p:cNvGraphicFramePr>
          <p:nvPr/>
        </p:nvGraphicFramePr>
        <p:xfrm>
          <a:off x="8001000" y="6019800"/>
          <a:ext cx="6858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6" imgW="231140" imgH="182880" progId="">
                  <p:embed/>
                </p:oleObj>
              </mc:Choice>
              <mc:Fallback>
                <p:oleObj name="Image" r:id="rId16" imgW="231140" imgH="182880" progId="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6019800"/>
                        <a:ext cx="6858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FB56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0311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95400" y="714375"/>
            <a:ext cx="7315200" cy="533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153400" cy="4876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92" name="AutoShape 68"/>
          <p:cNvSpPr>
            <a:spLocks noChangeArrowheads="1"/>
          </p:cNvSpPr>
          <p:nvPr/>
        </p:nvSpPr>
        <p:spPr bwMode="auto">
          <a:xfrm>
            <a:off x="152400" y="228600"/>
            <a:ext cx="88392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2"/>
            </a:solidFill>
            <a:round/>
          </a:ln>
          <a:effectLst/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30311D"/>
              </a:solidFill>
              <a:latin typeface="Arial" panose="020B0604020202020204" pitchFamily="34" charset="0"/>
            </a:endParaRPr>
          </a:p>
        </p:txBody>
      </p: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228600" y="6553200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000">
              <a:solidFill>
                <a:srgbClr val="30311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0" name="Rectangle 76"/>
          <p:cNvSpPr>
            <a:spLocks noChangeArrowheads="1"/>
          </p:cNvSpPr>
          <p:nvPr/>
        </p:nvSpPr>
        <p:spPr bwMode="gray">
          <a:xfrm>
            <a:off x="3200400" y="6553200"/>
            <a:ext cx="2895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000">
              <a:solidFill>
                <a:srgbClr val="30311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1" name="Rectangle 7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781800" y="6553200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0"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push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E3E17-FFD0-4FDD-9D1E-F9E33C677A11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A4C87-38FC-43B0-8BC0-DF96BD745F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push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D09B8D9-A8AB-435E-9611-F097D733FAD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>
    <p:push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69EDF-FE20-41C3-832B-C0B58A761267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600BF-A82F-48E4-8190-F49642D7BA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>
    <p:push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9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2" y="2367095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4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A4C95D4-5130-4FDD-91C1-957987C4263F}" type="datetime1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2" y="5883277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7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ransition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5025274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6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5.jpeg"/><Relationship Id="rId5" Type="http://schemas.openxmlformats.org/officeDocument/2006/relationships/hyperlink" Target="http://upload.wikimedia.org/wikipedia/commons/1/15/Polycristalline-silicon-wafer_20060626_568.jpg" TargetMode="External"/><Relationship Id="rId4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13258" y="1196752"/>
            <a:ext cx="6517483" cy="2699527"/>
          </a:xfrm>
          <a:effectLst/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cap="none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半导体物理和器件</a:t>
            </a:r>
            <a:br>
              <a:rPr lang="en-US" altLang="zh-CN" sz="4000" b="1" cap="none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br>
              <a:rPr lang="en-US" altLang="zh-CN" sz="4000" b="1" cap="none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4000" b="1" cap="none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Semiconductor physics and devices</a:t>
            </a:r>
            <a:endParaRPr lang="zh-CN" altLang="en-US" sz="4000" b="1" cap="none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4457" y="4059844"/>
            <a:ext cx="6517483" cy="2135086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黄丽珍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5085184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Email: lzhuang@suda.edu.cn</a:t>
            </a:r>
          </a:p>
          <a:p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QQ: 184231567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98215" y="475805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Office: 910-601A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7DA800-99D3-E032-7B3A-85BE340CF1FD}"/>
              </a:ext>
            </a:extLst>
          </p:cNvPr>
          <p:cNvSpPr txBox="1"/>
          <p:nvPr/>
        </p:nvSpPr>
        <p:spPr>
          <a:xfrm>
            <a:off x="55288" y="188640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2022</a:t>
            </a:r>
            <a:r>
              <a:rPr lang="zh-CN" altLang="en-US" sz="2000" b="1" dirty="0">
                <a:latin typeface="+mn-ea"/>
              </a:rPr>
              <a:t>级研究生课程</a:t>
            </a:r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377186"/>
              </p:ext>
            </p:extLst>
          </p:nvPr>
        </p:nvGraphicFramePr>
        <p:xfrm>
          <a:off x="1187624" y="1569566"/>
          <a:ext cx="6698511" cy="1983713"/>
        </p:xfrm>
        <a:graphic>
          <a:graphicData uri="http://schemas.openxmlformats.org/drawingml/2006/table">
            <a:tbl>
              <a:tblPr/>
              <a:tblGrid>
                <a:gridCol w="192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64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9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总成绩</a:t>
                      </a:r>
                      <a:endParaRPr lang="zh-CN" sz="19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9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考核方式</a:t>
                      </a:r>
                      <a:endParaRPr lang="zh-CN" sz="19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9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所占比例</a:t>
                      </a:r>
                      <a:endParaRPr lang="zh-CN" sz="19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5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9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Exercise</a:t>
                      </a:r>
                      <a:endParaRPr lang="zh-CN" sz="19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900" b="1" kern="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出勤、练习、课外知识</a:t>
                      </a:r>
                      <a:endParaRPr lang="zh-CN" sz="1900" b="1" kern="1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900" b="1" kern="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30%</a:t>
                      </a:r>
                      <a:endParaRPr lang="zh-CN" altLang="zh-CN" sz="1900" b="1" kern="1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65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9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Final exam</a:t>
                      </a:r>
                      <a:endParaRPr lang="zh-CN" sz="19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900" b="1" kern="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书面考试，开卷</a:t>
                      </a:r>
                      <a:endParaRPr lang="zh-CN" sz="1900" b="1" kern="1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900" b="1" kern="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70%</a:t>
                      </a:r>
                      <a:endParaRPr lang="zh-CN" sz="1900" b="1" kern="1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123444" marR="123444" marT="108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6375" y="4221088"/>
            <a:ext cx="813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期末考试题目：共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道题，选择其中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题作答，每题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分，合计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</a:t>
            </a:r>
            <a:endParaRPr lang="en-US" altLang="zh-C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E941CD-B013-0E1A-576D-29DDA302597A}"/>
              </a:ext>
            </a:extLst>
          </p:cNvPr>
          <p:cNvSpPr txBox="1"/>
          <p:nvPr/>
        </p:nvSpPr>
        <p:spPr>
          <a:xfrm>
            <a:off x="0" y="774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成绩评定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63897"/>
            <a:ext cx="7766145" cy="959224"/>
          </a:xfrm>
        </p:spPr>
        <p:txBody>
          <a:bodyPr>
            <a:normAutofit/>
          </a:bodyPr>
          <a:lstStyle/>
          <a:p>
            <a:r>
              <a:rPr lang="zh-CN" altLang="en-US" sz="3200" b="1" cap="none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主要内容</a:t>
            </a:r>
          </a:p>
        </p:txBody>
      </p:sp>
      <p:sp>
        <p:nvSpPr>
          <p:cNvPr id="3" name="标题 1"/>
          <p:cNvSpPr txBox="1"/>
          <p:nvPr/>
        </p:nvSpPr>
        <p:spPr>
          <a:xfrm>
            <a:off x="576064" y="895327"/>
            <a:ext cx="8567936" cy="46085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cap="none" dirty="0">
                <a:latin typeface="+mn-ea"/>
                <a:ea typeface="+mn-ea"/>
              </a:rPr>
              <a:t>半导体器件物理课程知识体系及课程主要内容</a:t>
            </a:r>
            <a:r>
              <a:rPr lang="en-US" altLang="zh-CN" b="1" cap="none" dirty="0">
                <a:latin typeface="+mn-ea"/>
                <a:ea typeface="+mn-ea"/>
              </a:rPr>
              <a:t> </a:t>
            </a:r>
            <a:r>
              <a:rPr lang="en-US" altLang="zh-CN" b="1" cap="none" dirty="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Introduction of this course</a:t>
            </a:r>
            <a:endParaRPr lang="en-US" altLang="zh-CN" b="1" cap="none" dirty="0">
              <a:latin typeface="+mn-ea"/>
              <a:ea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cap="none" dirty="0">
                <a:solidFill>
                  <a:srgbClr val="FF0000"/>
                </a:solidFill>
                <a:latin typeface="+mn-ea"/>
                <a:ea typeface="+mn-ea"/>
              </a:rPr>
              <a:t>半导体历史和发展</a:t>
            </a:r>
            <a:endParaRPr lang="en-US" altLang="zh-CN" b="1" cap="none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b="1" cap="none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1" cap="none" dirty="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History and development of semiconductor</a:t>
            </a:r>
            <a:endParaRPr lang="zh-CN" altLang="en-US" b="1" cap="none" dirty="0">
              <a:solidFill>
                <a:srgbClr val="0000CC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32208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927" y="116632"/>
            <a:ext cx="7766145" cy="642120"/>
          </a:xfrm>
        </p:spPr>
        <p:txBody>
          <a:bodyPr>
            <a:normAutofit/>
          </a:bodyPr>
          <a:lstStyle/>
          <a:p>
            <a:r>
              <a:rPr lang="en-US" altLang="zh-CN" sz="3200" b="1" cap="none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What is semiconductor?</a:t>
            </a:r>
            <a:endParaRPr lang="zh-CN" altLang="en-US" sz="3200" b="1" cap="none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61278" y="2061041"/>
            <a:ext cx="1303500" cy="64633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导体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conductor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779" y="2102770"/>
            <a:ext cx="1469504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绝缘体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insulator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142587" y="2035479"/>
            <a:ext cx="1574319" cy="64294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半导体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3808" y="2876232"/>
            <a:ext cx="2304256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整流，放大，光电响应，传感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66742" y="3028260"/>
            <a:ext cx="1303500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导电导热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2580" y="2014747"/>
            <a:ext cx="2031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超导体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Superconductor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322" y="2839289"/>
            <a:ext cx="1398394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介电</a:t>
            </a:r>
            <a:endParaRPr lang="en-US" altLang="zh-CN" sz="2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高电阻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41772" y="2814381"/>
            <a:ext cx="128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零电阻</a:t>
            </a:r>
            <a:endParaRPr lang="en-US" altLang="zh-CN" sz="2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抗磁性</a:t>
            </a:r>
          </a:p>
        </p:txBody>
      </p:sp>
      <p:sp>
        <p:nvSpPr>
          <p:cNvPr id="10" name="右箭头 9"/>
          <p:cNvSpPr/>
          <p:nvPr/>
        </p:nvSpPr>
        <p:spPr>
          <a:xfrm>
            <a:off x="568736" y="1579947"/>
            <a:ext cx="8390242" cy="4320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6418492" y="1282949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-6</a:t>
            </a:r>
            <a:r>
              <a:rPr lang="el-GR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/cm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999" y="128295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r>
              <a:rPr lang="el-GR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/cm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84457" y="1260821"/>
            <a:ext cx="257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电阻率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9301" y="4549478"/>
            <a:ext cx="5820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电阻率在很大范围可调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可人工调制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Their resistance can be tuned in large scale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42895" y="539523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通过掺杂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via doping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404CE6-59CA-2540-3D78-29A2607F0901}"/>
              </a:ext>
            </a:extLst>
          </p:cNvPr>
          <p:cNvSpPr/>
          <p:nvPr/>
        </p:nvSpPr>
        <p:spPr>
          <a:xfrm>
            <a:off x="2549470" y="1980058"/>
            <a:ext cx="2769533" cy="1665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0808" y="923848"/>
            <a:ext cx="852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半导体不同于金属的性质 </a:t>
            </a:r>
            <a:endParaRPr lang="en-US" altLang="zh-CN" sz="2400" b="1" dirty="0">
              <a:latin typeface="+mn-ea"/>
            </a:endParaRPr>
          </a:p>
          <a:p>
            <a:pPr algn="ctr"/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the difference between semiconductor and conductor</a:t>
            </a:r>
            <a:endParaRPr lang="zh-CN" altLang="en-US" sz="2400" b="1" dirty="0">
              <a:latin typeface="+mn-ea"/>
            </a:endParaRPr>
          </a:p>
        </p:txBody>
      </p:sp>
      <p:cxnSp>
        <p:nvCxnSpPr>
          <p:cNvPr id="4" name="直接箭头连接符 3"/>
          <p:cNvCxnSpPr>
            <a:cxnSpLocks/>
          </p:cNvCxnSpPr>
          <p:nvPr/>
        </p:nvCxnSpPr>
        <p:spPr>
          <a:xfrm>
            <a:off x="5534674" y="3484427"/>
            <a:ext cx="23762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cxnSpLocks/>
          </p:cNvCxnSpPr>
          <p:nvPr/>
        </p:nvCxnSpPr>
        <p:spPr>
          <a:xfrm flipV="1">
            <a:off x="5534674" y="1940321"/>
            <a:ext cx="0" cy="1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585207" y="3518760"/>
            <a:ext cx="32893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</a:t>
            </a:r>
            <a:endParaRPr lang="zh-CN" altLang="en-US" b="1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14064" y="2020095"/>
            <a:ext cx="3465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R</a:t>
            </a:r>
            <a:endParaRPr lang="zh-CN" altLang="en-US" b="1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075214" y="3492377"/>
            <a:ext cx="23762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075214" y="1948271"/>
            <a:ext cx="0" cy="1544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0881" y="1851022"/>
            <a:ext cx="34657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  <a:cs typeface="Arial" panose="020B0604020202020204" pitchFamily="34" charset="0"/>
              </a:rPr>
              <a:t>R</a:t>
            </a:r>
            <a:endParaRPr lang="zh-CN" altLang="en-US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53793" y="3492377"/>
            <a:ext cx="32893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  <a:cs typeface="Arial" panose="020B0604020202020204" pitchFamily="34" charset="0"/>
              </a:rPr>
              <a:t>T</a:t>
            </a:r>
            <a:endParaRPr lang="zh-CN" altLang="en-US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378448" y="1948270"/>
            <a:ext cx="1612372" cy="916751"/>
          </a:xfrm>
          <a:custGeom>
            <a:avLst/>
            <a:gdLst>
              <a:gd name="connsiteX0" fmla="*/ 0 w 1426464"/>
              <a:gd name="connsiteY0" fmla="*/ 1161288 h 1172692"/>
              <a:gd name="connsiteX1" fmla="*/ 786384 w 1426464"/>
              <a:gd name="connsiteY1" fmla="*/ 1005840 h 1172692"/>
              <a:gd name="connsiteX2" fmla="*/ 1426464 w 1426464"/>
              <a:gd name="connsiteY2" fmla="*/ 0 h 117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6464" h="1172692">
                <a:moveTo>
                  <a:pt x="0" y="1161288"/>
                </a:moveTo>
                <a:cubicBezTo>
                  <a:pt x="274320" y="1180338"/>
                  <a:pt x="548640" y="1199388"/>
                  <a:pt x="786384" y="1005840"/>
                </a:cubicBezTo>
                <a:cubicBezTo>
                  <a:pt x="1024128" y="812292"/>
                  <a:pt x="1225296" y="406146"/>
                  <a:pt x="1426464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09211" y="3675288"/>
            <a:ext cx="2323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Metal conductor</a:t>
            </a:r>
            <a:endParaRPr lang="zh-CN" altLang="en-US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96911" y="3643765"/>
            <a:ext cx="21071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semiconductor</a:t>
            </a:r>
            <a:endParaRPr lang="zh-CN" altLang="en-US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752170" y="2202712"/>
            <a:ext cx="1801368" cy="1210714"/>
          </a:xfrm>
          <a:custGeom>
            <a:avLst/>
            <a:gdLst>
              <a:gd name="connsiteX0" fmla="*/ 0 w 1801368"/>
              <a:gd name="connsiteY0" fmla="*/ 0 h 1210714"/>
              <a:gd name="connsiteX1" fmla="*/ 566928 w 1801368"/>
              <a:gd name="connsiteY1" fmla="*/ 228600 h 1210714"/>
              <a:gd name="connsiteX2" fmla="*/ 1024128 w 1801368"/>
              <a:gd name="connsiteY2" fmla="*/ 1060704 h 1210714"/>
              <a:gd name="connsiteX3" fmla="*/ 1801368 w 1801368"/>
              <a:gd name="connsiteY3" fmla="*/ 1207008 h 12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368" h="1210714">
                <a:moveTo>
                  <a:pt x="0" y="0"/>
                </a:moveTo>
                <a:cubicBezTo>
                  <a:pt x="198120" y="25908"/>
                  <a:pt x="396240" y="51816"/>
                  <a:pt x="566928" y="228600"/>
                </a:cubicBezTo>
                <a:cubicBezTo>
                  <a:pt x="737616" y="405384"/>
                  <a:pt x="818388" y="897636"/>
                  <a:pt x="1024128" y="1060704"/>
                </a:cubicBezTo>
                <a:cubicBezTo>
                  <a:pt x="1229868" y="1223772"/>
                  <a:pt x="1515618" y="1215390"/>
                  <a:pt x="1801368" y="12070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4225993"/>
            <a:ext cx="4381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自由电子多，温度升高， 原子热运动增大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电阻增大 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large amounts of free electrons</a:t>
            </a:r>
          </a:p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T increase, atomic thermal movement increase, resistance increase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93941" y="4237203"/>
            <a:ext cx="3435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自由电子少，温度升高， 自由电子增加，电阻减小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Less free electrons,</a:t>
            </a:r>
          </a:p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T increase, the amount of free electron increase, resistance decrease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5966786"/>
            <a:ext cx="811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光、磁、压力、气体均会对半导体导电性产生影响</a:t>
            </a:r>
            <a:endParaRPr lang="en-US" altLang="zh-CN" b="1" dirty="0">
              <a:latin typeface="+mn-ea"/>
            </a:endParaRPr>
          </a:p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Light, magnetic, pressure, gas etc. will influence the semiconductor conductivity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1426C0-B231-7490-C15A-98D5E2EF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27" y="116632"/>
            <a:ext cx="7766145" cy="642120"/>
          </a:xfrm>
        </p:spPr>
        <p:txBody>
          <a:bodyPr>
            <a:normAutofit/>
          </a:bodyPr>
          <a:lstStyle/>
          <a:p>
            <a:r>
              <a:rPr lang="en-US" altLang="zh-CN" sz="3200" b="1" cap="none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What is semiconductor?</a:t>
            </a:r>
            <a:endParaRPr lang="zh-CN" altLang="en-US" sz="3200" b="1" cap="none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t="5571"/>
          <a:stretch>
            <a:fillRect/>
          </a:stretch>
        </p:blipFill>
        <p:spPr>
          <a:xfrm>
            <a:off x="3700743" y="1124744"/>
            <a:ext cx="5443257" cy="56166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0063" y="12832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  <a:cs typeface="Arial" panose="020B0604020202020204" pitchFamily="34" charset="0"/>
              </a:rPr>
              <a:t>1833</a:t>
            </a:r>
            <a:r>
              <a:rPr lang="zh-CN" altLang="en-US" b="1" dirty="0">
                <a:latin typeface="+mn-ea"/>
                <a:cs typeface="Arial" panose="020B0604020202020204" pitchFamily="34" charset="0"/>
              </a:rPr>
              <a:t>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528" y="209020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n-ea"/>
                <a:cs typeface="Arial" panose="020B0604020202020204" pitchFamily="34" charset="0"/>
              </a:rPr>
              <a:t>有记录的 半导体效应发现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528" y="2782669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+mn-ea"/>
                <a:cs typeface="Arial" panose="020B0604020202020204" pitchFamily="34" charset="0"/>
              </a:rPr>
              <a:t>AgS</a:t>
            </a:r>
            <a:r>
              <a:rPr lang="en-US" altLang="zh-CN" b="1" dirty="0">
                <a:latin typeface="+mn-ea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+mn-ea"/>
                <a:cs typeface="Arial" panose="020B0604020202020204" pitchFamily="34" charset="0"/>
              </a:rPr>
              <a:t>晶体的电导随着温度升高而升高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1A2317-7828-B52D-4E10-178971EC33F9}"/>
              </a:ext>
            </a:extLst>
          </p:cNvPr>
          <p:cNvSpPr txBox="1">
            <a:spLocks/>
          </p:cNvSpPr>
          <p:nvPr/>
        </p:nvSpPr>
        <p:spPr>
          <a:xfrm>
            <a:off x="688927" y="116632"/>
            <a:ext cx="7766145" cy="64212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cap="none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What is semiconductor?</a:t>
            </a:r>
            <a:endParaRPr lang="zh-CN" altLang="en-US" sz="3200" b="1" cap="none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/>
        </p:nvSpPr>
        <p:spPr bwMode="auto">
          <a:xfrm>
            <a:off x="501535" y="5293657"/>
            <a:ext cx="8132867" cy="101566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Group IV:     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Si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</a:t>
            </a:r>
            <a:r>
              <a:rPr lang="en-US" altLang="zh-CN" sz="2000" b="1" dirty="0" err="1">
                <a:latin typeface="+mn-ea"/>
                <a:cs typeface="Arial" panose="020B0604020202020204" pitchFamily="34" charset="0"/>
              </a:rPr>
              <a:t>Ge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etc</a:t>
            </a:r>
          </a:p>
          <a:p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Group II-VI:  </a:t>
            </a:r>
            <a:r>
              <a:rPr lang="en-US" altLang="zh-CN" sz="2000" b="1" dirty="0" err="1">
                <a:latin typeface="+mn-ea"/>
                <a:cs typeface="Arial" panose="020B0604020202020204" pitchFamily="34" charset="0"/>
              </a:rPr>
              <a:t>ZnO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</a:t>
            </a:r>
            <a:r>
              <a:rPr lang="en-US" altLang="zh-CN" sz="2000" b="1" dirty="0" err="1">
                <a:latin typeface="+mn-ea"/>
                <a:cs typeface="Arial" panose="020B0604020202020204" pitchFamily="34" charset="0"/>
              </a:rPr>
              <a:t>ZnS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etc     C-based: Organic, </a:t>
            </a:r>
            <a:r>
              <a:rPr lang="en-US" altLang="zh-CN" sz="2000" b="1" dirty="0" err="1">
                <a:latin typeface="+mn-ea"/>
                <a:cs typeface="Arial" panose="020B0604020202020204" pitchFamily="34" charset="0"/>
              </a:rPr>
              <a:t>Nanotube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etc</a:t>
            </a:r>
          </a:p>
          <a:p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Group III-V:  </a:t>
            </a:r>
            <a:r>
              <a:rPr lang="en-US" altLang="zh-CN" sz="2000" b="1" dirty="0" err="1">
                <a:latin typeface="+mn-ea"/>
                <a:cs typeface="Arial" panose="020B0604020202020204" pitchFamily="34" charset="0"/>
              </a:rPr>
              <a:t>GaAs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</a:t>
            </a:r>
            <a:r>
              <a:rPr lang="en-US" altLang="zh-CN" sz="2000" b="1" dirty="0" err="1">
                <a:latin typeface="+mn-ea"/>
                <a:cs typeface="Arial" panose="020B0604020202020204" pitchFamily="34" charset="0"/>
              </a:rPr>
              <a:t>InSb</a:t>
            </a:r>
            <a:r>
              <a:rPr lang="en-US" altLang="zh-CN" sz="2000" b="1" dirty="0">
                <a:latin typeface="+mn-ea"/>
                <a:cs typeface="Arial" panose="020B0604020202020204" pitchFamily="34" charset="0"/>
              </a:rPr>
              <a:t>, etc</a:t>
            </a:r>
          </a:p>
        </p:txBody>
      </p:sp>
      <p:pic>
        <p:nvPicPr>
          <p:cNvPr id="3" name="Picture 14" descr="https://www.e-education.psu.edu/earth520/files/earth520/periodic-tabl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535" y="1412776"/>
            <a:ext cx="57356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://www.solarpowerninja.com/wp-content/uploads/2009/03/sil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0410" y="1284189"/>
            <a:ext cx="9556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http://www.neyco.fr/images/10_23_base_germaniu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86535" y="2266851"/>
            <a:ext cx="1012825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http://www.ohiohistorycentral.org/images/sphalerite_N933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89710" y="3797201"/>
            <a:ext cx="1084262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 descr="http://t1.gstatic.com/images?q=tbn:Pc8JMWKpmsbNkM::&amp;t=1&amp;usg=__N1jPphS-MpvvzWZ54rc5Yb46QQg=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10235" y="3174901"/>
            <a:ext cx="1173162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http://www.eng.cam.ac.uk/photocomp/2009/cl440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38810" y="4495701"/>
            <a:ext cx="10493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4338580" y="2355779"/>
            <a:ext cx="1248853" cy="986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15516" y="2046561"/>
            <a:ext cx="360040" cy="309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5076" y="-54448"/>
            <a:ext cx="7766145" cy="959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cap="none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What is semiconductor?</a:t>
            </a:r>
            <a:endParaRPr lang="zh-CN" altLang="en-US" sz="3200" b="1" cap="none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E57F9-DF30-4ED3-92F1-AB94B130764F}"/>
              </a:ext>
            </a:extLst>
          </p:cNvPr>
          <p:cNvSpPr txBox="1"/>
          <p:nvPr/>
        </p:nvSpPr>
        <p:spPr>
          <a:xfrm>
            <a:off x="2226586" y="63093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SiC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GaN</a:t>
            </a:r>
            <a:endParaRPr lang="zh-CN" altLang="en-US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980728"/>
            <a:ext cx="5648656" cy="5517591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2267744" y="155339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1196752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1874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6654" y="1988840"/>
            <a:ext cx="247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半导体点接触整流效应发现</a:t>
            </a:r>
          </a:p>
        </p:txBody>
      </p:sp>
    </p:spTree>
    <p:extLst>
      <p:ext uri="{BB962C8B-B14F-4D97-AF65-F5344CB8AC3E}">
        <p14:creationId xmlns:p14="http://schemas.microsoft.com/office/powerpoint/2010/main" val="3258090523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3A1538-EABA-6160-B4CB-8D385876D6B6}"/>
              </a:ext>
            </a:extLst>
          </p:cNvPr>
          <p:cNvGrpSpPr/>
          <p:nvPr/>
        </p:nvGrpSpPr>
        <p:grpSpPr>
          <a:xfrm>
            <a:off x="175495" y="1340768"/>
            <a:ext cx="8968505" cy="4626341"/>
            <a:chOff x="157826" y="1236295"/>
            <a:chExt cx="8968505" cy="4626341"/>
          </a:xfrm>
        </p:grpSpPr>
        <p:sp>
          <p:nvSpPr>
            <p:cNvPr id="14" name="TextBox 13"/>
            <p:cNvSpPr txBox="1"/>
            <p:nvPr/>
          </p:nvSpPr>
          <p:spPr>
            <a:xfrm>
              <a:off x="1870302" y="2742384"/>
              <a:ext cx="873957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晶体管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8329" y="5483729"/>
              <a:ext cx="1415772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photovoltaic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77660" y="5493304"/>
              <a:ext cx="1133644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黑体" panose="02010609060101010101" pitchFamily="2" charset="-122"/>
                  <a:cs typeface="Arial" panose="020B0604020202020204" pitchFamily="34" charset="0"/>
                </a:rPr>
                <a:t>Solar cell</a:t>
              </a:r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65124" y="5479689"/>
              <a:ext cx="2031325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黑体" panose="02010609060101010101" pitchFamily="2" charset="-122"/>
                  <a:cs typeface="Arial" panose="020B0604020202020204" pitchFamily="34" charset="0"/>
                </a:rPr>
                <a:t>Thin film solar cell</a:t>
              </a:r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94542" y="5493304"/>
              <a:ext cx="2236510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黑体" panose="02010609060101010101" pitchFamily="2" charset="-122"/>
                  <a:cs typeface="Arial" panose="020B0604020202020204" pitchFamily="34" charset="0"/>
                </a:rPr>
                <a:t>Perovskite solar cell</a:t>
              </a:r>
              <a:endPara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86866" y="4418218"/>
              <a:ext cx="71493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CRT 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624913" y="4410312"/>
              <a:ext cx="710451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LCD 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58122" y="4410312"/>
              <a:ext cx="877163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OLED 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804008" y="4376789"/>
              <a:ext cx="4381103" cy="4543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7826" y="1997956"/>
              <a:ext cx="1246644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Discovery of semiconductor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4802C9A-89DB-D38E-077B-F9B52D1805DA}"/>
                </a:ext>
              </a:extLst>
            </p:cNvPr>
            <p:cNvGrpSpPr/>
            <p:nvPr/>
          </p:nvGrpSpPr>
          <p:grpSpPr>
            <a:xfrm>
              <a:off x="321530" y="1236295"/>
              <a:ext cx="8050583" cy="582114"/>
              <a:chOff x="337841" y="1550742"/>
              <a:chExt cx="8050583" cy="582114"/>
            </a:xfrm>
          </p:grpSpPr>
          <p:cxnSp>
            <p:nvCxnSpPr>
              <p:cNvPr id="5" name="直接连接符 4"/>
              <p:cNvCxnSpPr>
                <a:cxnSpLocks/>
              </p:cNvCxnSpPr>
              <p:nvPr/>
            </p:nvCxnSpPr>
            <p:spPr bwMode="auto">
              <a:xfrm>
                <a:off x="539552" y="2132856"/>
                <a:ext cx="7848872" cy="0"/>
              </a:xfrm>
              <a:prstGeom prst="line">
                <a:avLst/>
              </a:prstGeom>
              <a:ln w="57150"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1979712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1947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 bwMode="auto">
              <a:xfrm flipH="1">
                <a:off x="2339752" y="1907345"/>
                <a:ext cx="0" cy="22551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TextBox 9"/>
              <p:cNvSpPr txBox="1"/>
              <p:nvPr/>
            </p:nvSpPr>
            <p:spPr>
              <a:xfrm>
                <a:off x="2627784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1958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 bwMode="auto">
              <a:xfrm flipH="1">
                <a:off x="2987824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 flipH="1">
                <a:off x="3563888" y="1926124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3347864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1965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 bwMode="auto">
              <a:xfrm flipH="1">
                <a:off x="4067944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3995936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1970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7841" y="1581315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1833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 bwMode="auto">
              <a:xfrm flipH="1">
                <a:off x="4860032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4644008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1980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 bwMode="auto">
              <a:xfrm flipH="1">
                <a:off x="5580112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/>
              <p:cNvSpPr txBox="1"/>
              <p:nvPr/>
            </p:nvSpPr>
            <p:spPr>
              <a:xfrm>
                <a:off x="5220072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1990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 bwMode="auto">
              <a:xfrm flipH="1">
                <a:off x="6300192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H="1">
                <a:off x="7020272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 flipH="1">
                <a:off x="7740352" y="1916832"/>
                <a:ext cx="0" cy="20673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6" name="TextBox 35"/>
              <p:cNvSpPr txBox="1"/>
              <p:nvPr/>
            </p:nvSpPr>
            <p:spPr>
              <a:xfrm>
                <a:off x="5940152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2000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32240" y="155679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36"/>
              <p:cNvSpPr txBox="1"/>
              <p:nvPr/>
            </p:nvSpPr>
            <p:spPr>
              <a:xfrm>
                <a:off x="7465897" y="155074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2020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BE5467D-A143-0B0A-D250-EDED5F5D02E0}"/>
                </a:ext>
              </a:extLst>
            </p:cNvPr>
            <p:cNvGrpSpPr/>
            <p:nvPr/>
          </p:nvGrpSpPr>
          <p:grpSpPr>
            <a:xfrm>
              <a:off x="2611473" y="3550817"/>
              <a:ext cx="6514858" cy="565797"/>
              <a:chOff x="2625500" y="3681721"/>
              <a:chExt cx="6514858" cy="56579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987824" y="3789040"/>
                <a:ext cx="162095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微处理器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4004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88224" y="3789040"/>
                <a:ext cx="64633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酷睿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724128" y="3789040"/>
                <a:ext cx="646331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奔腾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932040" y="3789040"/>
                <a:ext cx="59503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X86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2625500" y="3681721"/>
                <a:ext cx="4864874" cy="565797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465811" y="3743651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8160603" y="3731042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</a:t>
                </a: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51A91E4-2538-83B2-8CAB-747DF2C539D9}"/>
                </a:ext>
              </a:extLst>
            </p:cNvPr>
            <p:cNvGrpSpPr/>
            <p:nvPr/>
          </p:nvGrpSpPr>
          <p:grpSpPr>
            <a:xfrm>
              <a:off x="3249096" y="3171154"/>
              <a:ext cx="5789711" cy="345055"/>
              <a:chOff x="3180687" y="3309267"/>
              <a:chExt cx="5789711" cy="345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3180687" y="3309267"/>
                <a:ext cx="37721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0.25 </a:t>
                </a:r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0.18</a:t>
                </a:r>
                <a:r>
                  <a:rPr lang="el-GR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μ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65 nm 45 nm 22 nm</a:t>
                </a:r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7185935" y="3315768"/>
                <a:ext cx="17844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14 nm 7 nm 5 nm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FEF25C3-268C-4748-8FA0-927B673D193F}"/>
                </a:ext>
              </a:extLst>
            </p:cNvPr>
            <p:cNvSpPr txBox="1"/>
            <p:nvPr/>
          </p:nvSpPr>
          <p:spPr>
            <a:xfrm>
              <a:off x="1404470" y="2213399"/>
              <a:ext cx="902811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整流效应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ABE9BE6-8CD4-FB82-8D25-5DE64E8A686F}"/>
                </a:ext>
              </a:extLst>
            </p:cNvPr>
            <p:cNvCxnSpPr/>
            <p:nvPr/>
          </p:nvCxnSpPr>
          <p:spPr>
            <a:xfrm flipH="1">
              <a:off x="652459" y="1823321"/>
              <a:ext cx="0" cy="188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8B3F109-5958-76CD-0B7C-CE75CBD48C6C}"/>
                </a:ext>
              </a:extLst>
            </p:cNvPr>
            <p:cNvSpPr txBox="1"/>
            <p:nvPr/>
          </p:nvSpPr>
          <p:spPr>
            <a:xfrm>
              <a:off x="8284721" y="43767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显示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07C638BA-5D28-BC37-60F0-78100396F470}"/>
              </a:ext>
            </a:extLst>
          </p:cNvPr>
          <p:cNvSpPr txBox="1"/>
          <p:nvPr/>
        </p:nvSpPr>
        <p:spPr>
          <a:xfrm>
            <a:off x="2755916" y="896983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新世纪最重要的领域，引领技术革命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CE8FE8-EF02-DCF1-F6CA-2A7AEF930D79}"/>
              </a:ext>
            </a:extLst>
          </p:cNvPr>
          <p:cNvSpPr txBox="1"/>
          <p:nvPr/>
        </p:nvSpPr>
        <p:spPr>
          <a:xfrm>
            <a:off x="207485" y="5182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能源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B3C0C7D-DBA2-4676-D889-82994026514D}"/>
              </a:ext>
            </a:extLst>
          </p:cNvPr>
          <p:cNvCxnSpPr>
            <a:cxnSpLocks/>
          </p:cNvCxnSpPr>
          <p:nvPr/>
        </p:nvCxnSpPr>
        <p:spPr>
          <a:xfrm>
            <a:off x="2341110" y="2022212"/>
            <a:ext cx="0" cy="78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>
            <a:extLst>
              <a:ext uri="{FF2B5EF4-FFF2-40B4-BE49-F238E27FC236}">
                <a16:creationId xmlns:a16="http://schemas.microsoft.com/office/drawing/2014/main" id="{A14EDF42-A2D7-D234-86ED-65A5A4EBDD06}"/>
              </a:ext>
            </a:extLst>
          </p:cNvPr>
          <p:cNvSpPr txBox="1"/>
          <p:nvPr/>
        </p:nvSpPr>
        <p:spPr>
          <a:xfrm>
            <a:off x="2989182" y="2847386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集成电路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95E16BE-2513-E6C9-6457-474A879B289C}"/>
              </a:ext>
            </a:extLst>
          </p:cNvPr>
          <p:cNvCxnSpPr>
            <a:cxnSpLocks/>
          </p:cNvCxnSpPr>
          <p:nvPr/>
        </p:nvCxnSpPr>
        <p:spPr>
          <a:xfrm>
            <a:off x="3266765" y="2022213"/>
            <a:ext cx="0" cy="78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87C9F8-44F6-E8B7-0B32-E4F4412C6924}"/>
              </a:ext>
            </a:extLst>
          </p:cNvPr>
          <p:cNvSpPr txBox="1"/>
          <p:nvPr/>
        </p:nvSpPr>
        <p:spPr>
          <a:xfrm>
            <a:off x="827584" y="2060848"/>
            <a:ext cx="799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http://tv.cctv.com/2019/12/18/VIDE5x3AXYzkB3VGznicPAgL191218.shtml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FF60E3-71B0-94A9-8819-E80587F2F9BF}"/>
              </a:ext>
            </a:extLst>
          </p:cNvPr>
          <p:cNvSpPr txBox="1"/>
          <p:nvPr/>
        </p:nvSpPr>
        <p:spPr>
          <a:xfrm>
            <a:off x="799742" y="3033826"/>
            <a:ext cx="7398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https://www.bilibili.com/video/av667823706/?vd_source=b0eec5a5f8d4d4fd8a94bf8f7a01ae88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E2423-D026-09F5-E349-A77C4684AC09}"/>
              </a:ext>
            </a:extLst>
          </p:cNvPr>
          <p:cNvSpPr txBox="1"/>
          <p:nvPr/>
        </p:nvSpPr>
        <p:spPr>
          <a:xfrm>
            <a:off x="467544" y="10527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推荐视频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F126E-C8FC-0069-5A61-D353232E069F}"/>
              </a:ext>
            </a:extLst>
          </p:cNvPr>
          <p:cNvSpPr txBox="1"/>
          <p:nvPr/>
        </p:nvSpPr>
        <p:spPr>
          <a:xfrm>
            <a:off x="3995936" y="34503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latin typeface="PingFang SC"/>
              </a:rPr>
              <a:t>从电子管到晶体管</a:t>
            </a:r>
            <a:r>
              <a:rPr lang="en-US" altLang="zh-CN" b="0" i="0" dirty="0">
                <a:effectLst/>
                <a:latin typeface="PingFang SC"/>
              </a:rPr>
              <a:t>【</a:t>
            </a:r>
            <a:r>
              <a:rPr lang="zh-CN" altLang="en-US" b="0" i="0" dirty="0">
                <a:effectLst/>
                <a:latin typeface="PingFang SC"/>
              </a:rPr>
              <a:t>科技史</a:t>
            </a:r>
            <a:r>
              <a:rPr lang="en-US" altLang="zh-CN" b="0" i="0" dirty="0">
                <a:effectLst/>
                <a:latin typeface="PingFang SC"/>
              </a:rPr>
              <a:t>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0F3FF1-8285-308C-BD77-765F328A56E4}"/>
              </a:ext>
            </a:extLst>
          </p:cNvPr>
          <p:cNvSpPr txBox="1"/>
          <p:nvPr/>
        </p:nvSpPr>
        <p:spPr>
          <a:xfrm>
            <a:off x="899592" y="4378111"/>
            <a:ext cx="7298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https://www.bilibili.com/video/av286055147/?vd_source=b0eec5a5f8d4d4fd8a94bf8f7a01ae88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2B7424-DF0C-2E5B-3FA6-32CA54635FA5}"/>
              </a:ext>
            </a:extLst>
          </p:cNvPr>
          <p:cNvSpPr txBox="1"/>
          <p:nvPr/>
        </p:nvSpPr>
        <p:spPr>
          <a:xfrm>
            <a:off x="4067944" y="4941168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  <a:latin typeface="PingFang SC"/>
              </a:rPr>
              <a:t>美国印象 硅谷 纪录片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64F04EB-06B5-74F6-5B05-80306842F74C}"/>
              </a:ext>
            </a:extLst>
          </p:cNvPr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581105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29F7D3F-B163-4837-A2C6-2A58AA3FB606}"/>
              </a:ext>
            </a:extLst>
          </p:cNvPr>
          <p:cNvGrpSpPr/>
          <p:nvPr/>
        </p:nvGrpSpPr>
        <p:grpSpPr>
          <a:xfrm>
            <a:off x="486122" y="1353575"/>
            <a:ext cx="8266833" cy="4863389"/>
            <a:chOff x="486122" y="1353575"/>
            <a:chExt cx="8266833" cy="4863389"/>
          </a:xfrm>
        </p:grpSpPr>
        <p:pic>
          <p:nvPicPr>
            <p:cNvPr id="3" name="Picture 2" descr="https://img.ixintu.com/download/jpg/201912/c6fce533f02be8c4b9c4647b7f2b4363.jpg!ys">
              <a:extLst>
                <a:ext uri="{FF2B5EF4-FFF2-40B4-BE49-F238E27FC236}">
                  <a16:creationId xmlns:a16="http://schemas.microsoft.com/office/drawing/2014/main" id="{55A575A6-1E14-41FB-BCF6-4241A3297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328" y="1353575"/>
              <a:ext cx="1707443" cy="1707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See the source image">
              <a:extLst>
                <a:ext uri="{FF2B5EF4-FFF2-40B4-BE49-F238E27FC236}">
                  <a16:creationId xmlns:a16="http://schemas.microsoft.com/office/drawing/2014/main" id="{D9BDC5C6-A675-4A44-9B87-49DB406CF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038" y="4575604"/>
              <a:ext cx="1641360" cy="1641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AD616-4F09-49C5-B4A0-BE0209998BBC}"/>
                </a:ext>
              </a:extLst>
            </p:cNvPr>
            <p:cNvSpPr txBox="1"/>
            <p:nvPr/>
          </p:nvSpPr>
          <p:spPr>
            <a:xfrm>
              <a:off x="1337819" y="3240258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29F446D-E498-412D-B1A1-79C6BF60EE7D}"/>
                </a:ext>
              </a:extLst>
            </p:cNvPr>
            <p:cNvSpPr txBox="1"/>
            <p:nvPr/>
          </p:nvSpPr>
          <p:spPr>
            <a:xfrm>
              <a:off x="7042663" y="4093038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8DAF256-D557-4B5A-BC2E-0FA1E55D4EE8}"/>
                </a:ext>
              </a:extLst>
            </p:cNvPr>
            <p:cNvSpPr txBox="1"/>
            <p:nvPr/>
          </p:nvSpPr>
          <p:spPr>
            <a:xfrm>
              <a:off x="739396" y="3860079"/>
              <a:ext cx="2236510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哪里需要开关？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手动或者机械不行吗？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4225E2E-6D76-41AC-A98D-8670817AAA62}"/>
                </a:ext>
              </a:extLst>
            </p:cNvPr>
            <p:cNvSpPr txBox="1"/>
            <p:nvPr/>
          </p:nvSpPr>
          <p:spPr>
            <a:xfrm>
              <a:off x="6355695" y="3190417"/>
              <a:ext cx="2236510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放大为什么这么重要？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放大什么？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134426-EC0E-4784-B15D-5ED641FBB93E}"/>
                </a:ext>
              </a:extLst>
            </p:cNvPr>
            <p:cNvSpPr txBox="1"/>
            <p:nvPr/>
          </p:nvSpPr>
          <p:spPr>
            <a:xfrm>
              <a:off x="1264080" y="466799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FAD3033-2F87-450A-8FF1-D8B605702E7C}"/>
                </a:ext>
              </a:extLst>
            </p:cNvPr>
            <p:cNvSpPr txBox="1"/>
            <p:nvPr/>
          </p:nvSpPr>
          <p:spPr>
            <a:xfrm>
              <a:off x="7038608" y="258255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3841179-3A65-43B0-B75A-4B40AE96044B}"/>
                </a:ext>
              </a:extLst>
            </p:cNvPr>
            <p:cNvGrpSpPr/>
            <p:nvPr/>
          </p:nvGrpSpPr>
          <p:grpSpPr>
            <a:xfrm>
              <a:off x="3361733" y="2172565"/>
              <a:ext cx="2420534" cy="3223719"/>
              <a:chOff x="3361732" y="2260411"/>
              <a:chExt cx="2420534" cy="3223719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C80B84C-A9C1-4628-AADD-5658F728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136" y="2629743"/>
                <a:ext cx="2036750" cy="2854387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87DF6DF-F281-4E17-A6F9-39D83A79BDEF}"/>
                  </a:ext>
                </a:extLst>
              </p:cNvPr>
              <p:cNvSpPr txBox="1"/>
              <p:nvPr/>
            </p:nvSpPr>
            <p:spPr>
              <a:xfrm>
                <a:off x="3361732" y="2260411"/>
                <a:ext cx="2420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WHY TRANSISTOR?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8098E46-E5DF-4185-8FF9-292874FC0626}"/>
                </a:ext>
              </a:extLst>
            </p:cNvPr>
            <p:cNvSpPr txBox="1"/>
            <p:nvPr/>
          </p:nvSpPr>
          <p:spPr>
            <a:xfrm>
              <a:off x="486122" y="5275852"/>
              <a:ext cx="274305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为什么想到用晶体管？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1947</a:t>
              </a:r>
            </a:p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为什么要做计算机？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1946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6AD856C-A03E-4C92-B854-EAF13D0B40D8}"/>
                </a:ext>
              </a:extLst>
            </p:cNvPr>
            <p:cNvSpPr txBox="1"/>
            <p:nvPr/>
          </p:nvSpPr>
          <p:spPr>
            <a:xfrm>
              <a:off x="6311261" y="1816868"/>
              <a:ext cx="244169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怎么想到要做无线通信？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为什么想到用晶体管？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03E6BDD9-6B7A-41EC-858F-1992448E06D3}"/>
                </a:ext>
              </a:extLst>
            </p:cNvPr>
            <p:cNvSpPr/>
            <p:nvPr/>
          </p:nvSpPr>
          <p:spPr>
            <a:xfrm>
              <a:off x="908486" y="3796982"/>
              <a:ext cx="1798683" cy="2405943"/>
            </a:xfrm>
            <a:prstGeom prst="downArrow">
              <a:avLst/>
            </a:prstGeom>
            <a:solidFill>
              <a:srgbClr val="2F528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E5493FE3-9F57-4ED0-9CDF-53A37F15DD88}"/>
                </a:ext>
              </a:extLst>
            </p:cNvPr>
            <p:cNvSpPr/>
            <p:nvPr/>
          </p:nvSpPr>
          <p:spPr>
            <a:xfrm rot="10800000">
              <a:off x="6459281" y="1528019"/>
              <a:ext cx="1919587" cy="2570742"/>
            </a:xfrm>
            <a:prstGeom prst="downArrow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">
            <a:extLst>
              <a:ext uri="{FF2B5EF4-FFF2-40B4-BE49-F238E27FC236}">
                <a16:creationId xmlns:a16="http://schemas.microsoft.com/office/drawing/2014/main" id="{26B5A2E8-B61B-42CF-A22C-4E57343A1A31}"/>
              </a:ext>
            </a:extLst>
          </p:cNvPr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49262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777" y="-97467"/>
            <a:ext cx="7766145" cy="9592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AE2D45-B7BE-D1E7-F39B-698DF9E221CA}"/>
              </a:ext>
            </a:extLst>
          </p:cNvPr>
          <p:cNvSpPr txBox="1"/>
          <p:nvPr/>
        </p:nvSpPr>
        <p:spPr>
          <a:xfrm>
            <a:off x="246888" y="13803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教育经历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45CD5B4-902F-AE83-BC0D-72075AF63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320481"/>
              </p:ext>
            </p:extLst>
          </p:nvPr>
        </p:nvGraphicFramePr>
        <p:xfrm>
          <a:off x="246888" y="1853477"/>
          <a:ext cx="8630089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868">
                  <a:extLst>
                    <a:ext uri="{9D8B030D-6E8A-4147-A177-3AD203B41FA5}">
                      <a16:colId xmlns:a16="http://schemas.microsoft.com/office/drawing/2014/main" val="3075717596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3577613978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4093592140"/>
                    </a:ext>
                  </a:extLst>
                </a:gridCol>
                <a:gridCol w="1572029">
                  <a:extLst>
                    <a:ext uri="{9D8B030D-6E8A-4147-A177-3AD203B41FA5}">
                      <a16:colId xmlns:a16="http://schemas.microsoft.com/office/drawing/2014/main" val="532175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2002-2006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华中科技大学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化学工程与工艺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学士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487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2006-2011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中科院长春应化所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高分子物理与化学</a:t>
                      </a:r>
                      <a:endParaRPr lang="en-US" altLang="zh-CN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导师：闫东航研究员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博士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3002866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2055D89C-2C66-FF2F-F031-4F90A48AEA15}"/>
              </a:ext>
            </a:extLst>
          </p:cNvPr>
          <p:cNvSpPr txBox="1"/>
          <p:nvPr/>
        </p:nvSpPr>
        <p:spPr>
          <a:xfrm>
            <a:off x="246888" y="28999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工作经历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12343B88-F859-CE57-5001-17D764481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69021"/>
              </p:ext>
            </p:extLst>
          </p:nvPr>
        </p:nvGraphicFramePr>
        <p:xfrm>
          <a:off x="246888" y="3429000"/>
          <a:ext cx="8650224" cy="192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4060">
                  <a:extLst>
                    <a:ext uri="{9D8B030D-6E8A-4147-A177-3AD203B41FA5}">
                      <a16:colId xmlns:a16="http://schemas.microsoft.com/office/drawing/2014/main" val="3075717596"/>
                    </a:ext>
                  </a:extLst>
                </a:gridCol>
                <a:gridCol w="2310384">
                  <a:extLst>
                    <a:ext uri="{9D8B030D-6E8A-4147-A177-3AD203B41FA5}">
                      <a16:colId xmlns:a16="http://schemas.microsoft.com/office/drawing/2014/main" val="3577613978"/>
                    </a:ext>
                  </a:extLst>
                </a:gridCol>
                <a:gridCol w="3023616">
                  <a:extLst>
                    <a:ext uri="{9D8B030D-6E8A-4147-A177-3AD203B41FA5}">
                      <a16:colId xmlns:a16="http://schemas.microsoft.com/office/drawing/2014/main" val="4093592140"/>
                    </a:ext>
                  </a:extLst>
                </a:gridCol>
                <a:gridCol w="1592164">
                  <a:extLst>
                    <a:ext uri="{9D8B030D-6E8A-4147-A177-3AD203B41FA5}">
                      <a16:colId xmlns:a16="http://schemas.microsoft.com/office/drawing/2014/main" val="532175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2011-2013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德国维尔兹堡大学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有机化学所 合作导师：</a:t>
                      </a:r>
                      <a:endParaRPr lang="en-US" altLang="zh-CN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Prof. Frank  </a:t>
                      </a:r>
                      <a:r>
                        <a:rPr lang="en-US" altLang="zh-CN" sz="1800" b="1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altLang="zh-CN" sz="1800" b="1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ü</a:t>
                      </a:r>
                      <a:r>
                        <a:rPr lang="en-US" altLang="zh-CN" sz="1800" b="1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rthner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博士后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487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2018-2019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美国西北大学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化学系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合作导师：</a:t>
                      </a:r>
                      <a:endParaRPr lang="en-US" altLang="zh-CN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Prof. Tobin J. Marks 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和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Prof. Antonio </a:t>
                      </a:r>
                      <a:r>
                        <a:rPr lang="en-US" altLang="zh-CN" sz="1800" b="1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Facchetti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访问学者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300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2013-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至今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苏州大学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功能纳米与软物质研究院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副教授，教授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141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859744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6E1F0B-9857-44BE-A8D3-396BA04A1EDE}"/>
              </a:ext>
            </a:extLst>
          </p:cNvPr>
          <p:cNvGrpSpPr/>
          <p:nvPr/>
        </p:nvGrpSpPr>
        <p:grpSpPr>
          <a:xfrm>
            <a:off x="271433" y="1076325"/>
            <a:ext cx="8601134" cy="5350120"/>
            <a:chOff x="271433" y="1076325"/>
            <a:chExt cx="8601134" cy="535012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675CA51-6C82-4B66-8D11-07D3E35D2C93}"/>
                </a:ext>
              </a:extLst>
            </p:cNvPr>
            <p:cNvGrpSpPr/>
            <p:nvPr/>
          </p:nvGrpSpPr>
          <p:grpSpPr>
            <a:xfrm>
              <a:off x="3912801" y="1076325"/>
              <a:ext cx="4162425" cy="2042756"/>
              <a:chOff x="2490787" y="1371600"/>
              <a:chExt cx="4162425" cy="2042756"/>
            </a:xfrm>
          </p:grpSpPr>
          <p:pic>
            <p:nvPicPr>
              <p:cNvPr id="11" name="Picture 2" descr="https://pic3.zhimg.com/v2-200978d1848074451f992ea467779ee6_b.jpg">
                <a:extLst>
                  <a:ext uri="{FF2B5EF4-FFF2-40B4-BE49-F238E27FC236}">
                    <a16:creationId xmlns:a16="http://schemas.microsoft.com/office/drawing/2014/main" id="{6494B596-873E-418A-B3FA-3C8E5FD55C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0787" y="1371600"/>
                <a:ext cx="4162425" cy="1981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EEF5A02-B549-46D0-8196-C99D72F00246}"/>
                  </a:ext>
                </a:extLst>
              </p:cNvPr>
              <p:cNvSpPr/>
              <p:nvPr/>
            </p:nvSpPr>
            <p:spPr>
              <a:xfrm>
                <a:off x="3454786" y="3014246"/>
                <a:ext cx="3198426" cy="400110"/>
              </a:xfrm>
              <a:prstGeom prst="rect">
                <a:avLst/>
              </a:prstGeom>
              <a:noFill/>
              <a:effectLst>
                <a:glow rad="127000">
                  <a:srgbClr val="7030A0"/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ffectLst>
                      <a:glow rad="139700">
                        <a:srgbClr val="4472C4">
                          <a:alpha val="40000"/>
                        </a:srgb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德</a:t>
                </a:r>
                <a:r>
                  <a:rPr lang="en-US" altLang="zh-CN" sz="1600" dirty="0">
                    <a:solidFill>
                      <a:schemeClr val="bg1"/>
                    </a:solidFill>
                    <a:effectLst>
                      <a:glow rad="139700">
                        <a:srgbClr val="4472C4">
                          <a:alpha val="40000"/>
                        </a:srgb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1600" dirty="0">
                    <a:solidFill>
                      <a:schemeClr val="bg1"/>
                    </a:solidFill>
                    <a:effectLst>
                      <a:glow rad="139700">
                        <a:srgbClr val="4472C4">
                          <a:alpha val="40000"/>
                        </a:srgb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福雷斯特发明的</a:t>
                </a:r>
                <a:r>
                  <a:rPr lang="zh-CN" altLang="en-US" sz="2000" b="1" dirty="0">
                    <a:solidFill>
                      <a:srgbClr val="FFFF00"/>
                    </a:solidFill>
                    <a:effectLst>
                      <a:glow rad="139700">
                        <a:srgbClr val="4472C4">
                          <a:alpha val="40000"/>
                        </a:srgbClr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真空三极管</a:t>
                </a:r>
                <a:endParaRPr lang="zh-CN" altLang="en-US" sz="1600" b="1" dirty="0">
                  <a:solidFill>
                    <a:srgbClr val="FFFF00"/>
                  </a:solidFill>
                  <a:effectLst>
                    <a:glow rad="139700">
                      <a:srgbClr val="4472C4">
                        <a:alpha val="40000"/>
                      </a:srgb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" name="Picture 2" descr="https://timgsa.baidu.com/timg?image&amp;quality=80&amp;size=b9999_10000&amp;sec=1605691814688&amp;di=ac84b447ebe5916a604ae8dbd20cc65a&amp;imgtype=0&amp;src=http%3A%2F%2Fimages.enet.com.cn%2F2007%2F0129%2F53%2F0640428.jpg">
              <a:extLst>
                <a:ext uri="{FF2B5EF4-FFF2-40B4-BE49-F238E27FC236}">
                  <a16:creationId xmlns:a16="http://schemas.microsoft.com/office/drawing/2014/main" id="{E43D8313-0694-43E7-A3D4-8CAB2D2AD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6" t="6320" r="12720" b="4053"/>
            <a:stretch/>
          </p:blipFill>
          <p:spPr bwMode="auto">
            <a:xfrm>
              <a:off x="1014047" y="1076325"/>
              <a:ext cx="1579138" cy="1899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EC50837A-0767-43CA-9DBD-2D69BA16538C}"/>
                </a:ext>
              </a:extLst>
            </p:cNvPr>
            <p:cNvSpPr/>
            <p:nvPr/>
          </p:nvSpPr>
          <p:spPr>
            <a:xfrm rot="16200000">
              <a:off x="3038084" y="1828800"/>
              <a:ext cx="429818" cy="476249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9BF28D-49A7-4778-A835-D1D6C81B5679}"/>
                </a:ext>
              </a:extLst>
            </p:cNvPr>
            <p:cNvSpPr txBox="1"/>
            <p:nvPr/>
          </p:nvSpPr>
          <p:spPr>
            <a:xfrm>
              <a:off x="2249890" y="3303760"/>
              <a:ext cx="4644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世纪上半叶：  无线通信的检波与放大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1946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年：          “首台”计算机的运算单元</a:t>
              </a:r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857E39BE-6D1C-47EC-9B44-BC675FF3406A}"/>
                </a:ext>
              </a:extLst>
            </p:cNvPr>
            <p:cNvSpPr/>
            <p:nvPr/>
          </p:nvSpPr>
          <p:spPr>
            <a:xfrm>
              <a:off x="4294203" y="4436512"/>
              <a:ext cx="587829" cy="52731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2BD886-1C2D-49F8-BE41-E9B04CF14A15}"/>
                </a:ext>
              </a:extLst>
            </p:cNvPr>
            <p:cNvSpPr txBox="1"/>
            <p:nvPr/>
          </p:nvSpPr>
          <p:spPr>
            <a:xfrm>
              <a:off x="3598104" y="5039946"/>
              <a:ext cx="19800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整流</a:t>
              </a:r>
              <a:endPara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（单向导电性）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AD45B1C-1B16-4E76-86B2-726BBC3C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4704" y="4208398"/>
              <a:ext cx="2507863" cy="2000319"/>
            </a:xfrm>
            <a:prstGeom prst="rect">
              <a:avLst/>
            </a:prstGeom>
          </p:spPr>
        </p:pic>
        <p:pic>
          <p:nvPicPr>
            <p:cNvPr id="10" name="Picture 4" descr="https://upload.wikimedia.org/wikipedia/commons/4/44/PnJunction-J.PNG">
              <a:extLst>
                <a:ext uri="{FF2B5EF4-FFF2-40B4-BE49-F238E27FC236}">
                  <a16:creationId xmlns:a16="http://schemas.microsoft.com/office/drawing/2014/main" id="{E682DCE5-C8A5-4569-BD9B-3411848C2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33" y="4285641"/>
              <a:ext cx="3059178" cy="214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">
            <a:extLst>
              <a:ext uri="{FF2B5EF4-FFF2-40B4-BE49-F238E27FC236}">
                <a16:creationId xmlns:a16="http://schemas.microsoft.com/office/drawing/2014/main" id="{984DDBE2-0EE9-4EEC-A899-5A14E9F48166}"/>
              </a:ext>
            </a:extLst>
          </p:cNvPr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15077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bkimg.cdn.bcebos.com/pic/54fbb2fb43166d2211a1f8dc442309f79152d2a0?x-bce-process=image/resize,m_lfit,w_268,limit_1">
            <a:extLst>
              <a:ext uri="{FF2B5EF4-FFF2-40B4-BE49-F238E27FC236}">
                <a16:creationId xmlns:a16="http://schemas.microsoft.com/office/drawing/2014/main" id="{D26CB4B0-9F72-4AB5-A5E2-4BF69DF6A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56" y="1399969"/>
            <a:ext cx="969872" cy="14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B13A19-F429-4396-A8AB-A222F74DA2C3}"/>
              </a:ext>
            </a:extLst>
          </p:cNvPr>
          <p:cNvSpPr txBox="1"/>
          <p:nvPr/>
        </p:nvSpPr>
        <p:spPr>
          <a:xfrm>
            <a:off x="4828003" y="285552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1865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年预测电磁波</a:t>
            </a:r>
          </a:p>
        </p:txBody>
      </p:sp>
      <p:pic>
        <p:nvPicPr>
          <p:cNvPr id="4" name="Picture 4" descr="赫兹(1857-1894)">
            <a:extLst>
              <a:ext uri="{FF2B5EF4-FFF2-40B4-BE49-F238E27FC236}">
                <a16:creationId xmlns:a16="http://schemas.microsoft.com/office/drawing/2014/main" id="{6E636E94-DBD8-4107-B59E-85D1E4F8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18" y="1419441"/>
            <a:ext cx="1083264" cy="146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B02984-A64D-494B-9774-3BEC61680620}"/>
              </a:ext>
            </a:extLst>
          </p:cNvPr>
          <p:cNvSpPr txBox="1"/>
          <p:nvPr/>
        </p:nvSpPr>
        <p:spPr>
          <a:xfrm>
            <a:off x="6250114" y="2850544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1888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年验证电磁波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14DBFA-20DB-43D8-8C19-01164BD526D0}"/>
              </a:ext>
            </a:extLst>
          </p:cNvPr>
          <p:cNvSpPr txBox="1"/>
          <p:nvPr/>
        </p:nvSpPr>
        <p:spPr>
          <a:xfrm>
            <a:off x="7798818" y="2839805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1895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年无线通信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76B8A6-B697-483F-8B28-5B497CB4A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044" y="1368084"/>
            <a:ext cx="1063673" cy="1476515"/>
          </a:xfrm>
          <a:prstGeom prst="rect">
            <a:avLst/>
          </a:prstGeom>
        </p:spPr>
      </p:pic>
      <p:pic>
        <p:nvPicPr>
          <p:cNvPr id="8" name="Picture 2" descr="http://6.eewimg.cn/mp/uploads/2018/11/19/139be9e2-ebb3-11e8-bc8b-001e676a89bd.jpg">
            <a:extLst>
              <a:ext uri="{FF2B5EF4-FFF2-40B4-BE49-F238E27FC236}">
                <a16:creationId xmlns:a16="http://schemas.microsoft.com/office/drawing/2014/main" id="{EF05B0CC-3773-400D-ABA5-59DBAE5E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68" y="5593452"/>
            <a:ext cx="2662389" cy="6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00BD406-64F0-492B-95DB-7DE32709215C}"/>
              </a:ext>
            </a:extLst>
          </p:cNvPr>
          <p:cNvGrpSpPr/>
          <p:nvPr/>
        </p:nvGrpSpPr>
        <p:grpSpPr>
          <a:xfrm>
            <a:off x="255481" y="3868504"/>
            <a:ext cx="8633038" cy="1699496"/>
            <a:chOff x="92456" y="4124192"/>
            <a:chExt cx="8633038" cy="169949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ABE9AB6-C9D0-4305-BE30-391A5C260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755" y="5286978"/>
              <a:ext cx="1933066" cy="536710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2DD51FB-EB92-4695-B932-8FEE4A8F55B9}"/>
                </a:ext>
              </a:extLst>
            </p:cNvPr>
            <p:cNvGrpSpPr/>
            <p:nvPr/>
          </p:nvGrpSpPr>
          <p:grpSpPr>
            <a:xfrm>
              <a:off x="92456" y="4124192"/>
              <a:ext cx="8633038" cy="1550604"/>
              <a:chOff x="92456" y="4124192"/>
              <a:chExt cx="8633038" cy="1550604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426B887-8191-40D1-A35A-23A2E2BC4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55" y="4124192"/>
                <a:ext cx="2071277" cy="79815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D5C291F5-EB25-46ED-9781-0121B4E70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6412" y="4674169"/>
                <a:ext cx="1868505" cy="79815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5BF3342-35C2-4E61-BCE9-70AE63F48159}"/>
                  </a:ext>
                </a:extLst>
              </p:cNvPr>
              <p:cNvSpPr/>
              <p:nvPr/>
            </p:nvSpPr>
            <p:spPr>
              <a:xfrm>
                <a:off x="6217920" y="4804890"/>
                <a:ext cx="2232660" cy="5367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BF45D934-D154-4FED-91A3-EB99728CB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3317" y="4673353"/>
                <a:ext cx="2002177" cy="862616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149D8C5-49EF-41E8-A985-DBDF081796C2}"/>
                  </a:ext>
                </a:extLst>
              </p:cNvPr>
              <p:cNvSpPr txBox="1"/>
              <p:nvPr/>
            </p:nvSpPr>
            <p:spPr>
              <a:xfrm>
                <a:off x="92456" y="4440211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射频载波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92CC95-D888-4CD1-A812-42C895AA461C}"/>
                  </a:ext>
                </a:extLst>
              </p:cNvPr>
              <p:cNvSpPr txBox="1"/>
              <p:nvPr/>
            </p:nvSpPr>
            <p:spPr>
              <a:xfrm>
                <a:off x="259899" y="539779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6AD3A51-8CB8-4B30-B16F-1DE0BC88E4C4}"/>
                  </a:ext>
                </a:extLst>
              </p:cNvPr>
              <p:cNvSpPr txBox="1"/>
              <p:nvPr/>
            </p:nvSpPr>
            <p:spPr>
              <a:xfrm>
                <a:off x="1486542" y="4812274"/>
                <a:ext cx="4700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×</a:t>
                </a:r>
                <a:endParaRPr lang="zh-CN" altLang="en-US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FA8B22A-F9D0-4A48-A3FB-04BFE96E0F40}"/>
                  </a:ext>
                </a:extLst>
              </p:cNvPr>
              <p:cNvSpPr txBox="1"/>
              <p:nvPr/>
            </p:nvSpPr>
            <p:spPr>
              <a:xfrm>
                <a:off x="2791377" y="4768877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＝</a:t>
                </a:r>
              </a:p>
            </p:txBody>
          </p: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945A9030-58FD-479E-B0D2-8FB62D48FC5A}"/>
                  </a:ext>
                </a:extLst>
              </p:cNvPr>
              <p:cNvSpPr/>
              <p:nvPr/>
            </p:nvSpPr>
            <p:spPr>
              <a:xfrm>
                <a:off x="5370697" y="5122423"/>
                <a:ext cx="1320483" cy="105649"/>
              </a:xfrm>
              <a:prstGeom prst="rightArrow">
                <a:avLst>
                  <a:gd name="adj1" fmla="val 50000"/>
                  <a:gd name="adj2" fmla="val 11663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991D50-FE02-4C49-B4FD-CD1D6A27D946}"/>
                  </a:ext>
                </a:extLst>
              </p:cNvPr>
              <p:cNvSpPr txBox="1"/>
              <p:nvPr/>
            </p:nvSpPr>
            <p:spPr>
              <a:xfrm>
                <a:off x="5437065" y="476887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整流检波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B675F91-22B3-4758-B82B-20B5A88C7983}"/>
                  </a:ext>
                </a:extLst>
              </p:cNvPr>
              <p:cNvSpPr txBox="1"/>
              <p:nvPr/>
            </p:nvSpPr>
            <p:spPr>
              <a:xfrm>
                <a:off x="3980455" y="4448878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实际电波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84DC7F1-943C-431F-ACF9-43B5434DAEC7}"/>
                  </a:ext>
                </a:extLst>
              </p:cNvPr>
              <p:cNvSpPr txBox="1"/>
              <p:nvPr/>
            </p:nvSpPr>
            <p:spPr>
              <a:xfrm>
                <a:off x="7552008" y="4396026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检出信号</a:t>
                </a:r>
              </a:p>
            </p:txBody>
          </p: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55000A39-6B8C-47B3-8A16-6698E995E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869" y="1396630"/>
            <a:ext cx="1063673" cy="1449747"/>
          </a:xfrm>
          <a:prstGeom prst="rect">
            <a:avLst/>
          </a:prstGeom>
        </p:spPr>
      </p:pic>
      <p:pic>
        <p:nvPicPr>
          <p:cNvPr id="25" name="Picture 2" descr="伏特">
            <a:extLst>
              <a:ext uri="{FF2B5EF4-FFF2-40B4-BE49-F238E27FC236}">
                <a16:creationId xmlns:a16="http://schemas.microsoft.com/office/drawing/2014/main" id="{035BEB18-4003-4E8D-9FC1-ECCA6D89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641" y="1396631"/>
            <a:ext cx="1179010" cy="14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迈克尔·法拉第">
            <a:extLst>
              <a:ext uri="{FF2B5EF4-FFF2-40B4-BE49-F238E27FC236}">
                <a16:creationId xmlns:a16="http://schemas.microsoft.com/office/drawing/2014/main" id="{5C31728F-FF97-49A3-969A-5E505D8C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052" y="1386145"/>
            <a:ext cx="1126414" cy="14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7960A22-2991-4611-B174-A2E1D372632B}"/>
              </a:ext>
            </a:extLst>
          </p:cNvPr>
          <p:cNvSpPr txBox="1"/>
          <p:nvPr/>
        </p:nvSpPr>
        <p:spPr>
          <a:xfrm>
            <a:off x="335071" y="2846377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1785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年库伦定律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C855FA-B6FF-45FB-8CFF-54EBD87CF95D}"/>
              </a:ext>
            </a:extLst>
          </p:cNvPr>
          <p:cNvSpPr txBox="1"/>
          <p:nvPr/>
        </p:nvSpPr>
        <p:spPr>
          <a:xfrm>
            <a:off x="1894498" y="2861773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1800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年伏打电堆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3F8F917-2B3B-4261-BEA3-3525B9910565}"/>
              </a:ext>
            </a:extLst>
          </p:cNvPr>
          <p:cNvSpPr txBox="1"/>
          <p:nvPr/>
        </p:nvSpPr>
        <p:spPr>
          <a:xfrm>
            <a:off x="3453792" y="2855526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1831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年电磁感应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9D555E8-F5FC-4346-9B17-E0DA279A7A6A}"/>
              </a:ext>
            </a:extLst>
          </p:cNvPr>
          <p:cNvCxnSpPr>
            <a:cxnSpLocks/>
          </p:cNvCxnSpPr>
          <p:nvPr/>
        </p:nvCxnSpPr>
        <p:spPr>
          <a:xfrm>
            <a:off x="1721542" y="1377353"/>
            <a:ext cx="0" cy="23434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274B088-04FE-4B4D-A09C-74F9A20564E5}"/>
              </a:ext>
            </a:extLst>
          </p:cNvPr>
          <p:cNvCxnSpPr/>
          <p:nvPr/>
        </p:nvCxnSpPr>
        <p:spPr>
          <a:xfrm>
            <a:off x="3289503" y="1386145"/>
            <a:ext cx="0" cy="23242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A8E15A7-B32D-415E-99EA-AE2D87EE55BA}"/>
              </a:ext>
            </a:extLst>
          </p:cNvPr>
          <p:cNvCxnSpPr/>
          <p:nvPr/>
        </p:nvCxnSpPr>
        <p:spPr>
          <a:xfrm>
            <a:off x="6246981" y="1396630"/>
            <a:ext cx="0" cy="23242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AC9EA7D-36E5-441C-A875-CB2C748478EC}"/>
              </a:ext>
            </a:extLst>
          </p:cNvPr>
          <p:cNvSpPr txBox="1"/>
          <p:nvPr/>
        </p:nvSpPr>
        <p:spPr>
          <a:xfrm>
            <a:off x="506600" y="31694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静电学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101D37-AFE5-4908-B6A7-8929E9023155}"/>
              </a:ext>
            </a:extLst>
          </p:cNvPr>
          <p:cNvSpPr txBox="1"/>
          <p:nvPr/>
        </p:nvSpPr>
        <p:spPr>
          <a:xfrm>
            <a:off x="1900815" y="31719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恒定电流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042656-F9C2-4B68-9F2E-B8CA32D507C4}"/>
              </a:ext>
            </a:extLst>
          </p:cNvPr>
          <p:cNvSpPr txBox="1"/>
          <p:nvPr/>
        </p:nvSpPr>
        <p:spPr>
          <a:xfrm>
            <a:off x="4369087" y="32266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4654907-EFDD-4ACA-AC1E-CDC296BA5658}"/>
              </a:ext>
            </a:extLst>
          </p:cNvPr>
          <p:cNvSpPr txBox="1"/>
          <p:nvPr/>
        </p:nvSpPr>
        <p:spPr>
          <a:xfrm>
            <a:off x="7207045" y="32268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无线通信</a:t>
            </a: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CE4E34D8-2F98-4243-9F35-F066DB645747}"/>
              </a:ext>
            </a:extLst>
          </p:cNvPr>
          <p:cNvSpPr/>
          <p:nvPr/>
        </p:nvSpPr>
        <p:spPr>
          <a:xfrm>
            <a:off x="1454468" y="3211177"/>
            <a:ext cx="465676" cy="2731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0BB93A8E-037F-4B97-9B47-246B0D491B18}"/>
              </a:ext>
            </a:extLst>
          </p:cNvPr>
          <p:cNvSpPr/>
          <p:nvPr/>
        </p:nvSpPr>
        <p:spPr>
          <a:xfrm>
            <a:off x="3061376" y="3205832"/>
            <a:ext cx="465676" cy="2731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ABF6436-2107-4F9A-931A-6385A971590B}"/>
              </a:ext>
            </a:extLst>
          </p:cNvPr>
          <p:cNvSpPr/>
          <p:nvPr/>
        </p:nvSpPr>
        <p:spPr>
          <a:xfrm>
            <a:off x="6014688" y="3212925"/>
            <a:ext cx="465676" cy="2731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49F05A3C-4451-447E-A807-5A301F263E75}"/>
              </a:ext>
            </a:extLst>
          </p:cNvPr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4E8B03F-1218-4FCE-A610-564E5D1A41C1}"/>
              </a:ext>
            </a:extLst>
          </p:cNvPr>
          <p:cNvSpPr txBox="1"/>
          <p:nvPr/>
        </p:nvSpPr>
        <p:spPr>
          <a:xfrm>
            <a:off x="418299" y="96584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为什么需要整流？ </a:t>
            </a:r>
            <a:r>
              <a:rPr lang="zh-CN" altLang="en-US" b="1" dirty="0">
                <a:solidFill>
                  <a:srgbClr val="FF0000"/>
                </a:solidFill>
              </a:rPr>
              <a:t>检波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5749302-8E97-48C1-A718-B8037A806A69}"/>
              </a:ext>
            </a:extLst>
          </p:cNvPr>
          <p:cNvSpPr/>
          <p:nvPr/>
        </p:nvSpPr>
        <p:spPr>
          <a:xfrm>
            <a:off x="345979" y="25385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库仑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D11670A-58E0-421E-ACB2-97E47F865D16}"/>
              </a:ext>
            </a:extLst>
          </p:cNvPr>
          <p:cNvSpPr/>
          <p:nvPr/>
        </p:nvSpPr>
        <p:spPr>
          <a:xfrm>
            <a:off x="1909445" y="24928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伏特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43AD17E-130D-441D-974D-F5A5EEB17B42}"/>
              </a:ext>
            </a:extLst>
          </p:cNvPr>
          <p:cNvSpPr/>
          <p:nvPr/>
        </p:nvSpPr>
        <p:spPr>
          <a:xfrm>
            <a:off x="3767889" y="25196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法拉第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E92B4A7-9E75-4672-A4E3-3F45FC7B70B6}"/>
              </a:ext>
            </a:extLst>
          </p:cNvPr>
          <p:cNvSpPr/>
          <p:nvPr/>
        </p:nvSpPr>
        <p:spPr>
          <a:xfrm>
            <a:off x="4976172" y="25347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麦克斯韦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C5196F-81A0-4414-8595-F3CE589E89BF}"/>
              </a:ext>
            </a:extLst>
          </p:cNvPr>
          <p:cNvSpPr/>
          <p:nvPr/>
        </p:nvSpPr>
        <p:spPr>
          <a:xfrm>
            <a:off x="6422690" y="252867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赫兹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71B9AC8-CCA1-4B5A-8230-ABBAF98B93C2}"/>
              </a:ext>
            </a:extLst>
          </p:cNvPr>
          <p:cNvSpPr/>
          <p:nvPr/>
        </p:nvSpPr>
        <p:spPr>
          <a:xfrm>
            <a:off x="7938848" y="24822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马可尼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49934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D4A497B-6AC8-4DD2-89FA-383651F107F6}"/>
              </a:ext>
            </a:extLst>
          </p:cNvPr>
          <p:cNvGrpSpPr/>
          <p:nvPr/>
        </p:nvGrpSpPr>
        <p:grpSpPr>
          <a:xfrm>
            <a:off x="155017" y="1055994"/>
            <a:ext cx="8918645" cy="4730350"/>
            <a:chOff x="155017" y="1055994"/>
            <a:chExt cx="8918645" cy="4730350"/>
          </a:xfrm>
        </p:grpSpPr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1C97430D-1AD0-47EF-AD33-2AAEF2BF0A94}"/>
                </a:ext>
              </a:extLst>
            </p:cNvPr>
            <p:cNvSpPr/>
            <p:nvPr/>
          </p:nvSpPr>
          <p:spPr>
            <a:xfrm>
              <a:off x="155017" y="3340400"/>
              <a:ext cx="8918645" cy="499634"/>
            </a:xfrm>
            <a:prstGeom prst="rightArrow">
              <a:avLst>
                <a:gd name="adj1" fmla="val 50000"/>
                <a:gd name="adj2" fmla="val 149936"/>
              </a:avLst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F528F"/>
                </a:solidFill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75BC1C0-9714-4AAC-8B0D-28C42E9DF38E}"/>
                </a:ext>
              </a:extLst>
            </p:cNvPr>
            <p:cNvGrpSpPr/>
            <p:nvPr/>
          </p:nvGrpSpPr>
          <p:grpSpPr>
            <a:xfrm>
              <a:off x="3537282" y="3459380"/>
              <a:ext cx="952505" cy="2052410"/>
              <a:chOff x="4501827" y="3286665"/>
              <a:chExt cx="952505" cy="205241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C74EFD3-984B-4405-BF75-093FFD8A19CC}"/>
                  </a:ext>
                </a:extLst>
              </p:cNvPr>
              <p:cNvSpPr/>
              <p:nvPr/>
            </p:nvSpPr>
            <p:spPr>
              <a:xfrm>
                <a:off x="4586342" y="3286665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1906</a:t>
                </a:r>
                <a:r>
                  <a:rPr lang="zh-CN" altLang="en-US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55D5EC9-46B5-4DA5-84D2-BA5613E3925C}"/>
                  </a:ext>
                </a:extLst>
              </p:cNvPr>
              <p:cNvSpPr/>
              <p:nvPr/>
            </p:nvSpPr>
            <p:spPr>
              <a:xfrm>
                <a:off x="4501827" y="3544092"/>
                <a:ext cx="95250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卡尔</a:t>
                </a:r>
                <a:r>
                  <a:rPr lang="en-US" altLang="zh-CN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布劳恩</a:t>
                </a:r>
                <a:endParaRPr lang="en-US" altLang="zh-CN" sz="1050" b="1" dirty="0">
                  <a:solidFill>
                    <a:srgbClr val="2F528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猫须二极管</a:t>
                </a:r>
              </a:p>
            </p:txBody>
          </p:sp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4510A82F-A91D-48AA-9A91-608BE0ED2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8947" y="4130836"/>
                <a:ext cx="738554" cy="1208239"/>
              </a:xfrm>
              <a:prstGeom prst="rect">
                <a:avLst/>
              </a:prstGeom>
            </p:spPr>
          </p:pic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B9F3BD8-4B18-4B9D-B4D2-A50360944AAF}"/>
                </a:ext>
              </a:extLst>
            </p:cNvPr>
            <p:cNvGrpSpPr/>
            <p:nvPr/>
          </p:nvGrpSpPr>
          <p:grpSpPr>
            <a:xfrm>
              <a:off x="1929697" y="1714487"/>
              <a:ext cx="952505" cy="2027110"/>
              <a:chOff x="2578493" y="1556711"/>
              <a:chExt cx="952505" cy="202711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56928F4-6CDC-4177-B16B-16E618E5B902}"/>
                  </a:ext>
                </a:extLst>
              </p:cNvPr>
              <p:cNvSpPr/>
              <p:nvPr/>
            </p:nvSpPr>
            <p:spPr>
              <a:xfrm>
                <a:off x="2578493" y="2937490"/>
                <a:ext cx="95250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约翰</a:t>
                </a:r>
                <a:r>
                  <a:rPr lang="en-US" altLang="zh-CN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弗莱明</a:t>
                </a:r>
                <a:endParaRPr lang="en-US" altLang="zh-CN" sz="105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真空二极管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68F9321-DC14-4C26-8D2A-097A26BC6B27}"/>
                  </a:ext>
                </a:extLst>
              </p:cNvPr>
              <p:cNvSpPr/>
              <p:nvPr/>
            </p:nvSpPr>
            <p:spPr>
              <a:xfrm>
                <a:off x="2662778" y="3306822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1904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</a:p>
            </p:txBody>
          </p: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9B59141-F62E-4DDA-A025-936C0C00B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238" y="1556711"/>
                <a:ext cx="607458" cy="1304249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9A8C0B2-16D4-4B60-9B1B-2E34637854E7}"/>
                </a:ext>
              </a:extLst>
            </p:cNvPr>
            <p:cNvGrpSpPr/>
            <p:nvPr/>
          </p:nvGrpSpPr>
          <p:grpSpPr>
            <a:xfrm>
              <a:off x="155017" y="3461226"/>
              <a:ext cx="1033370" cy="1865782"/>
              <a:chOff x="310910" y="3298859"/>
              <a:chExt cx="1033370" cy="1865782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9E36855-B802-4948-8EB1-834F44D94D83}"/>
                  </a:ext>
                </a:extLst>
              </p:cNvPr>
              <p:cNvSpPr/>
              <p:nvPr/>
            </p:nvSpPr>
            <p:spPr>
              <a:xfrm>
                <a:off x="344311" y="3567567"/>
                <a:ext cx="9925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卡尔</a:t>
                </a:r>
                <a:r>
                  <a:rPr lang="en-US" altLang="zh-CN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布劳恩</a:t>
                </a:r>
                <a:endParaRPr lang="en-US" altLang="zh-CN" sz="1050" b="1" dirty="0">
                  <a:solidFill>
                    <a:srgbClr val="2F528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硫化铅的整流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D09394E-13D8-420A-A8AE-4D6EFB065EE7}"/>
                  </a:ext>
                </a:extLst>
              </p:cNvPr>
              <p:cNvSpPr/>
              <p:nvPr/>
            </p:nvSpPr>
            <p:spPr>
              <a:xfrm>
                <a:off x="500890" y="3298859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1874</a:t>
                </a:r>
                <a:r>
                  <a:rPr lang="zh-CN" altLang="en-US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</a:p>
            </p:txBody>
          </p:sp>
          <p:pic>
            <p:nvPicPr>
              <p:cNvPr id="43" name="Picture 10" descr="https://ss1.bdstatic.com/70cFvXSh_Q1YnxGkpoWK1HF6hhy/it/u=827533442,1257639425&amp;fm=26&amp;gp=0.jpg">
                <a:extLst>
                  <a:ext uri="{FF2B5EF4-FFF2-40B4-BE49-F238E27FC236}">
                    <a16:creationId xmlns:a16="http://schemas.microsoft.com/office/drawing/2014/main" id="{CB2D0457-DCDA-402D-A9EC-111F1A87F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10" y="4354479"/>
                <a:ext cx="1033370" cy="810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265DCED-E6AD-45FE-A5E7-5A3012617905}"/>
                </a:ext>
              </a:extLst>
            </p:cNvPr>
            <p:cNvGrpSpPr/>
            <p:nvPr/>
          </p:nvGrpSpPr>
          <p:grpSpPr>
            <a:xfrm>
              <a:off x="1074532" y="1738269"/>
              <a:ext cx="857927" cy="2006437"/>
              <a:chOff x="1493874" y="1568506"/>
              <a:chExt cx="857927" cy="200643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0B7E660-ACFA-4D20-A274-A7AF22768FDB}"/>
                  </a:ext>
                </a:extLst>
              </p:cNvPr>
              <p:cNvSpPr/>
              <p:nvPr/>
            </p:nvSpPr>
            <p:spPr>
              <a:xfrm>
                <a:off x="1558457" y="3297944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1880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864B463-71CD-4D8F-9697-C7AF11AC73CC}"/>
                  </a:ext>
                </a:extLst>
              </p:cNvPr>
              <p:cNvSpPr/>
              <p:nvPr/>
            </p:nvSpPr>
            <p:spPr>
              <a:xfrm>
                <a:off x="1493874" y="2924404"/>
                <a:ext cx="85792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爱迪生</a:t>
                </a:r>
                <a:endParaRPr lang="en-US" altLang="zh-CN" sz="105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热电子发射</a:t>
                </a:r>
              </a:p>
            </p:txBody>
          </p:sp>
          <p:pic>
            <p:nvPicPr>
              <p:cNvPr id="40" name="Picture 12" descr="https://imgsa.baidu.com/forum/w%3D580/sign=c0d664c602087bf47dec57e1c2d2575e/00571b2ac65c10388e00954fb2119313b17e89cd.jpg">
                <a:extLst>
                  <a:ext uri="{FF2B5EF4-FFF2-40B4-BE49-F238E27FC236}">
                    <a16:creationId xmlns:a16="http://schemas.microsoft.com/office/drawing/2014/main" id="{A0B3C2FD-9E65-477B-B87E-7EC173907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16" r="18182"/>
              <a:stretch/>
            </p:blipFill>
            <p:spPr bwMode="auto">
              <a:xfrm>
                <a:off x="1587334" y="1568506"/>
                <a:ext cx="619216" cy="1285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B6171DD-6A9A-43E4-82F9-DD25A176201C}"/>
                </a:ext>
              </a:extLst>
            </p:cNvPr>
            <p:cNvGrpSpPr/>
            <p:nvPr/>
          </p:nvGrpSpPr>
          <p:grpSpPr>
            <a:xfrm>
              <a:off x="2776528" y="1739310"/>
              <a:ext cx="1214971" cy="2002287"/>
              <a:chOff x="3582085" y="1585086"/>
              <a:chExt cx="1214971" cy="2002287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C2409982-454D-4A43-AFAB-1BF827F50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3409125" y="1958000"/>
                <a:ext cx="1277452" cy="531623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7C81B20-7FEA-4EEC-9B51-18F4518004A0}"/>
                  </a:ext>
                </a:extLst>
              </p:cNvPr>
              <p:cNvSpPr/>
              <p:nvPr/>
            </p:nvSpPr>
            <p:spPr>
              <a:xfrm>
                <a:off x="3649534" y="3310374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1906</a:t>
                </a: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52927C7-57D0-436A-94EC-4486C197D039}"/>
                  </a:ext>
                </a:extLst>
              </p:cNvPr>
              <p:cNvSpPr/>
              <p:nvPr/>
            </p:nvSpPr>
            <p:spPr>
              <a:xfrm>
                <a:off x="3582085" y="2945053"/>
                <a:ext cx="88998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德福雷斯特</a:t>
                </a:r>
                <a:endParaRPr lang="en-US" altLang="zh-CN" sz="105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05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真空三极管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86F6992-03D7-4A6A-BCC6-575B29765FC3}"/>
                  </a:ext>
                </a:extLst>
              </p:cNvPr>
              <p:cNvSpPr txBox="1"/>
              <p:nvPr/>
            </p:nvSpPr>
            <p:spPr>
              <a:xfrm>
                <a:off x="4253317" y="1854479"/>
                <a:ext cx="5437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整流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放大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震荡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AA113C2-558B-4167-AC55-63B44477E401}"/>
                </a:ext>
              </a:extLst>
            </p:cNvPr>
            <p:cNvGrpSpPr/>
            <p:nvPr/>
          </p:nvGrpSpPr>
          <p:grpSpPr>
            <a:xfrm>
              <a:off x="4499549" y="1391684"/>
              <a:ext cx="800219" cy="2335902"/>
              <a:chOff x="5551681" y="1230335"/>
              <a:chExt cx="800219" cy="2335902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73977369-7539-4623-B4DE-51CE06A99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4030" y="1230335"/>
                <a:ext cx="0" cy="2298760"/>
              </a:xfrm>
              <a:prstGeom prst="line">
                <a:avLst/>
              </a:prstGeom>
              <a:ln w="38100">
                <a:solidFill>
                  <a:srgbClr val="FFDA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763BFDB-AB4C-4104-A95A-3E026A05D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57" y="1239114"/>
                <a:ext cx="0" cy="2298760"/>
              </a:xfrm>
              <a:prstGeom prst="line">
                <a:avLst/>
              </a:prstGeom>
              <a:ln w="38100">
                <a:solidFill>
                  <a:srgbClr val="F5CE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4EBE68F-41C0-4209-A01C-DA1038AE26B9}"/>
                  </a:ext>
                </a:extLst>
              </p:cNvPr>
              <p:cNvSpPr/>
              <p:nvPr/>
            </p:nvSpPr>
            <p:spPr>
              <a:xfrm>
                <a:off x="5561300" y="3289238"/>
                <a:ext cx="78098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20s-50s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C4D469B-3048-4B0D-8242-92907016418F}"/>
                  </a:ext>
                </a:extLst>
              </p:cNvPr>
              <p:cNvSpPr/>
              <p:nvPr/>
            </p:nvSpPr>
            <p:spPr>
              <a:xfrm>
                <a:off x="5578138" y="2932818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真空管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D50BFB1-88C9-4D57-9E85-7CD1ECFC5ED4}"/>
                  </a:ext>
                </a:extLst>
              </p:cNvPr>
              <p:cNvSpPr/>
              <p:nvPr/>
            </p:nvSpPr>
            <p:spPr>
              <a:xfrm>
                <a:off x="5648701" y="1256698"/>
                <a:ext cx="64633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体积大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能耗高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寿命短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噪声大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443F980-7030-4DD0-9895-F54AA8157C6E}"/>
                  </a:ext>
                </a:extLst>
              </p:cNvPr>
              <p:cNvSpPr txBox="1"/>
              <p:nvPr/>
            </p:nvSpPr>
            <p:spPr>
              <a:xfrm>
                <a:off x="5551681" y="2333302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无线通信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雷达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CB08E95-D500-4DB8-9FB3-234D40B14370}"/>
                </a:ext>
              </a:extLst>
            </p:cNvPr>
            <p:cNvGrpSpPr/>
            <p:nvPr/>
          </p:nvGrpSpPr>
          <p:grpSpPr>
            <a:xfrm>
              <a:off x="5290150" y="3450588"/>
              <a:ext cx="1000469" cy="1803982"/>
              <a:chOff x="7282462" y="3280158"/>
              <a:chExt cx="1000469" cy="1803982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40864912-A455-4318-882B-EF6F31DF2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7282463" y="4536825"/>
                <a:ext cx="1000468" cy="547315"/>
              </a:xfrm>
              <a:prstGeom prst="rect">
                <a:avLst/>
              </a:prstGeom>
            </p:spPr>
          </p:pic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139170BF-349C-4E61-8AD3-8FE31C9C8CA9}"/>
                  </a:ext>
                </a:extLst>
              </p:cNvPr>
              <p:cNvGrpSpPr/>
              <p:nvPr/>
            </p:nvGrpSpPr>
            <p:grpSpPr>
              <a:xfrm>
                <a:off x="7282462" y="3280158"/>
                <a:ext cx="992579" cy="699314"/>
                <a:chOff x="4481939" y="3277873"/>
                <a:chExt cx="992579" cy="699314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835FB4C9-0567-4777-A9BC-359A89295DF7}"/>
                    </a:ext>
                  </a:extLst>
                </p:cNvPr>
                <p:cNvSpPr/>
                <p:nvPr/>
              </p:nvSpPr>
              <p:spPr>
                <a:xfrm>
                  <a:off x="4586342" y="3277873"/>
                  <a:ext cx="7168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2F528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1951</a:t>
                  </a:r>
                  <a:r>
                    <a:rPr lang="zh-CN" altLang="en-US" sz="1200" b="1" dirty="0">
                      <a:solidFill>
                        <a:srgbClr val="2F528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</a:t>
                  </a: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64342FE4-7D6D-4C6A-97F9-BD1536B393DB}"/>
                    </a:ext>
                  </a:extLst>
                </p:cNvPr>
                <p:cNvSpPr/>
                <p:nvPr/>
              </p:nvSpPr>
              <p:spPr>
                <a:xfrm>
                  <a:off x="4481939" y="3561689"/>
                  <a:ext cx="992579" cy="4154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b="1" dirty="0">
                      <a:solidFill>
                        <a:srgbClr val="2F528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肖克利</a:t>
                  </a:r>
                  <a:endParaRPr lang="en-US" altLang="zh-CN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dirty="0">
                      <a:solidFill>
                        <a:srgbClr val="2F528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面结型晶体管</a:t>
                  </a: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97D5F17-165C-496C-81B1-7B43B32B5B42}"/>
                </a:ext>
              </a:extLst>
            </p:cNvPr>
            <p:cNvGrpSpPr/>
            <p:nvPr/>
          </p:nvGrpSpPr>
          <p:grpSpPr>
            <a:xfrm>
              <a:off x="6287996" y="3459346"/>
              <a:ext cx="1133644" cy="666162"/>
              <a:chOff x="4422280" y="3286665"/>
              <a:chExt cx="1133644" cy="66616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9F9B141-F8EB-4776-8586-F0E3B28F8ED8}"/>
                  </a:ext>
                </a:extLst>
              </p:cNvPr>
              <p:cNvSpPr/>
              <p:nvPr/>
            </p:nvSpPr>
            <p:spPr>
              <a:xfrm>
                <a:off x="4586342" y="3286665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1960</a:t>
                </a:r>
                <a:r>
                  <a:rPr lang="zh-CN" altLang="en-US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B453C51-D91E-45F2-8D2E-B50C62A4E8E1}"/>
                  </a:ext>
                </a:extLst>
              </p:cNvPr>
              <p:cNvSpPr/>
              <p:nvPr/>
            </p:nvSpPr>
            <p:spPr>
              <a:xfrm>
                <a:off x="4422280" y="3537329"/>
                <a:ext cx="113364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b="1" dirty="0" err="1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Dawon</a:t>
                </a:r>
                <a:r>
                  <a:rPr lang="en-US" altLang="zh-CN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50" b="1" dirty="0" err="1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Kahng</a:t>
                </a:r>
                <a:endParaRPr lang="en-US" altLang="zh-CN" sz="1050" b="1" dirty="0">
                  <a:solidFill>
                    <a:srgbClr val="2F528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MOS</a:t>
                </a:r>
                <a:r>
                  <a:rPr lang="zh-CN" altLang="en-US" sz="105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晶体管</a:t>
                </a:r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6C8CF7C-DA68-455D-856D-368B4B22E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393" t="3481" r="7664" b="14072"/>
            <a:stretch/>
          </p:blipFill>
          <p:spPr>
            <a:xfrm>
              <a:off x="6452058" y="4534207"/>
              <a:ext cx="876703" cy="810163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080176-7CD6-434D-9411-2884E077836F}"/>
                </a:ext>
              </a:extLst>
            </p:cNvPr>
            <p:cNvGrpSpPr/>
            <p:nvPr/>
          </p:nvGrpSpPr>
          <p:grpSpPr>
            <a:xfrm>
              <a:off x="7437379" y="3458524"/>
              <a:ext cx="1396536" cy="2327820"/>
              <a:chOff x="7566660" y="3286563"/>
              <a:chExt cx="1396536" cy="2327820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0D4396B-BF8A-4CDA-84D3-16B81AFC6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0511" y="4132863"/>
                <a:ext cx="992579" cy="1269104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0BFDE12F-0FF2-46E4-8745-5F5E7FE1ED77}"/>
                  </a:ext>
                </a:extLst>
              </p:cNvPr>
              <p:cNvGrpSpPr/>
              <p:nvPr/>
            </p:nvGrpSpPr>
            <p:grpSpPr>
              <a:xfrm>
                <a:off x="7566660" y="3286563"/>
                <a:ext cx="1396536" cy="626435"/>
                <a:chOff x="4289751" y="3295457"/>
                <a:chExt cx="1396536" cy="626435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AB8D43E-49DC-4C09-8FB3-2D2EBFF80654}"/>
                    </a:ext>
                  </a:extLst>
                </p:cNvPr>
                <p:cNvSpPr/>
                <p:nvPr/>
              </p:nvSpPr>
              <p:spPr>
                <a:xfrm>
                  <a:off x="4586342" y="3295457"/>
                  <a:ext cx="75533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2F528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1970s~</a:t>
                  </a:r>
                  <a:endParaRPr lang="zh-CN" altLang="en-US" sz="1200" b="1" dirty="0">
                    <a:solidFill>
                      <a:srgbClr val="2F528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8737AB48-9805-40E8-8525-60B3CFB31DDC}"/>
                    </a:ext>
                  </a:extLst>
                </p:cNvPr>
                <p:cNvSpPr/>
                <p:nvPr/>
              </p:nvSpPr>
              <p:spPr>
                <a:xfrm>
                  <a:off x="4289751" y="3667976"/>
                  <a:ext cx="1396536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50" b="1" dirty="0">
                      <a:solidFill>
                        <a:srgbClr val="2F528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大规模集成电路时代</a:t>
                  </a:r>
                </a:p>
              </p:txBody>
            </p:sp>
          </p:grp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89170B7-381B-4CDA-8434-3BCE7EE23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4608" y="3315623"/>
                <a:ext cx="0" cy="2298760"/>
              </a:xfrm>
              <a:prstGeom prst="line">
                <a:avLst/>
              </a:prstGeom>
              <a:ln w="38100">
                <a:solidFill>
                  <a:srgbClr val="D6AA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AC01C3C-99B0-4650-84D3-3C620521B9F8}"/>
                </a:ext>
              </a:extLst>
            </p:cNvPr>
            <p:cNvGrpSpPr/>
            <p:nvPr/>
          </p:nvGrpSpPr>
          <p:grpSpPr>
            <a:xfrm>
              <a:off x="6546686" y="1055994"/>
              <a:ext cx="2175807" cy="2202583"/>
              <a:chOff x="7613549" y="1339020"/>
              <a:chExt cx="1425923" cy="1791391"/>
            </a:xfrm>
          </p:grpSpPr>
          <p:pic>
            <p:nvPicPr>
              <p:cNvPr id="15" name="Picture 4" descr="https://pic1.zhimg.com/80/v2-4d90fea6a0a9544ad2e3058a5364332a_720w.jpg?source=1940ef5c">
                <a:extLst>
                  <a:ext uri="{FF2B5EF4-FFF2-40B4-BE49-F238E27FC236}">
                    <a16:creationId xmlns:a16="http://schemas.microsoft.com/office/drawing/2014/main" id="{393A8C1A-60B1-4014-832B-3A3A1764F5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549" y="2165932"/>
                <a:ext cx="1425923" cy="964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0C83B1B9-3C56-4127-8ABD-AC00F8402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13549" y="1339020"/>
                <a:ext cx="1425920" cy="791642"/>
              </a:xfrm>
              <a:prstGeom prst="rect">
                <a:avLst/>
              </a:prstGeom>
            </p:spPr>
          </p:pic>
        </p:grpSp>
      </p:grpSp>
      <p:sp>
        <p:nvSpPr>
          <p:cNvPr id="50" name="TextBox 1">
            <a:extLst>
              <a:ext uri="{FF2B5EF4-FFF2-40B4-BE49-F238E27FC236}">
                <a16:creationId xmlns:a16="http://schemas.microsoft.com/office/drawing/2014/main" id="{05B2C516-F4F0-4C8D-8A2F-684A6A1214CA}"/>
              </a:ext>
            </a:extLst>
          </p:cNvPr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4F2BF18-D281-4EFE-AC43-2EF522A788DE}"/>
              </a:ext>
            </a:extLst>
          </p:cNvPr>
          <p:cNvSpPr txBox="1"/>
          <p:nvPr/>
        </p:nvSpPr>
        <p:spPr>
          <a:xfrm>
            <a:off x="344997" y="105599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整流器件的发展</a:t>
            </a: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224F1128-941A-4E8C-8E36-C1079E4A844D}"/>
              </a:ext>
            </a:extLst>
          </p:cNvPr>
          <p:cNvSpPr/>
          <p:nvPr/>
        </p:nvSpPr>
        <p:spPr>
          <a:xfrm>
            <a:off x="4713833" y="6214843"/>
            <a:ext cx="1133644" cy="33671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4740C3D-E2D9-467B-AFFE-21466D926A81}"/>
              </a:ext>
            </a:extLst>
          </p:cNvPr>
          <p:cNvSpPr txBox="1"/>
          <p:nvPr/>
        </p:nvSpPr>
        <p:spPr>
          <a:xfrm>
            <a:off x="3447760" y="6214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电子管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FB7CFB8-5E54-48AA-9E91-990650EB019B}"/>
              </a:ext>
            </a:extLst>
          </p:cNvPr>
          <p:cNvSpPr txBox="1"/>
          <p:nvPr/>
        </p:nvSpPr>
        <p:spPr>
          <a:xfrm>
            <a:off x="6282729" y="6214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晶体管</a:t>
            </a:r>
          </a:p>
        </p:txBody>
      </p:sp>
    </p:spTree>
    <p:extLst>
      <p:ext uri="{BB962C8B-B14F-4D97-AF65-F5344CB8AC3E}">
        <p14:creationId xmlns:p14="http://schemas.microsoft.com/office/powerpoint/2010/main" val="4023209312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33738C-E9BE-4684-A0E8-4A357BB42521}"/>
              </a:ext>
            </a:extLst>
          </p:cNvPr>
          <p:cNvGrpSpPr/>
          <p:nvPr/>
        </p:nvGrpSpPr>
        <p:grpSpPr>
          <a:xfrm>
            <a:off x="156980" y="1530151"/>
            <a:ext cx="2776722" cy="2160202"/>
            <a:chOff x="105185" y="1176556"/>
            <a:chExt cx="2776722" cy="2160202"/>
          </a:xfrm>
        </p:grpSpPr>
        <p:pic>
          <p:nvPicPr>
            <p:cNvPr id="3" name="Picture 2" descr="查看源图像">
              <a:extLst>
                <a:ext uri="{FF2B5EF4-FFF2-40B4-BE49-F238E27FC236}">
                  <a16:creationId xmlns:a16="http://schemas.microsoft.com/office/drawing/2014/main" id="{404370CF-92EA-4E99-AD93-B1A075B83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86" y="1176556"/>
              <a:ext cx="2241238" cy="1401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E1B5308-E92A-4C85-A961-8F65C6E372FF}"/>
                </a:ext>
              </a:extLst>
            </p:cNvPr>
            <p:cNvSpPr txBox="1"/>
            <p:nvPr/>
          </p:nvSpPr>
          <p:spPr>
            <a:xfrm>
              <a:off x="105185" y="2813538"/>
              <a:ext cx="27767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1830s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电磁继电器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（开关，电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机械，控制，</a:t>
              </a:r>
              <a:r>
                <a:rPr lang="zh-CN" altLang="en-US" sz="1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电报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DC709B1-7800-4D10-A71C-C41DDB66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18" y="1476371"/>
            <a:ext cx="1431944" cy="165899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45A9CB72-0E68-4B06-8C49-BB4FBBB871A2}"/>
              </a:ext>
            </a:extLst>
          </p:cNvPr>
          <p:cNvSpPr/>
          <p:nvPr/>
        </p:nvSpPr>
        <p:spPr>
          <a:xfrm>
            <a:off x="2933702" y="2507224"/>
            <a:ext cx="545004" cy="334656"/>
          </a:xfrm>
          <a:prstGeom prst="rightArrow">
            <a:avLst>
              <a:gd name="adj1" fmla="val 50000"/>
              <a:gd name="adj2" fmla="val 6839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4A2D8E-8728-46BB-B341-1786E47E5E7A}"/>
              </a:ext>
            </a:extLst>
          </p:cNvPr>
          <p:cNvSpPr txBox="1"/>
          <p:nvPr/>
        </p:nvSpPr>
        <p:spPr>
          <a:xfrm>
            <a:off x="3690821" y="3167133"/>
            <a:ext cx="139813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制表机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（人口普查）</a:t>
            </a:r>
          </a:p>
        </p:txBody>
      </p:sp>
      <p:pic>
        <p:nvPicPr>
          <p:cNvPr id="8" name="Picture 10" descr="https://bkimg.cdn.bcebos.com/pic/d6ca7bcb0a46f21ffca169ddf6246b600d33aea2?x-bce-process=image/watermark,image_d2F0ZXIvYmFpa2U5Mg==,g_7,xp_5,yp_5">
            <a:extLst>
              <a:ext uri="{FF2B5EF4-FFF2-40B4-BE49-F238E27FC236}">
                <a16:creationId xmlns:a16="http://schemas.microsoft.com/office/drawing/2014/main" id="{C20984E5-422A-46F7-B6FD-19AC5C2C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57796"/>
            <a:ext cx="2020025" cy="13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651122-A946-4B9F-BE4B-86C1B56DC69E}"/>
              </a:ext>
            </a:extLst>
          </p:cNvPr>
          <p:cNvSpPr txBox="1"/>
          <p:nvPr/>
        </p:nvSpPr>
        <p:spPr>
          <a:xfrm>
            <a:off x="2754798" y="2253063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7030A0"/>
                </a:solidFill>
              </a:rPr>
              <a:t>社会数据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0681506-BEB6-49FC-B0EF-CB6245DF2E61}"/>
              </a:ext>
            </a:extLst>
          </p:cNvPr>
          <p:cNvSpPr/>
          <p:nvPr/>
        </p:nvSpPr>
        <p:spPr>
          <a:xfrm>
            <a:off x="5373860" y="2507224"/>
            <a:ext cx="984661" cy="334656"/>
          </a:xfrm>
          <a:prstGeom prst="rightArrow">
            <a:avLst>
              <a:gd name="adj1" fmla="val 50000"/>
              <a:gd name="adj2" fmla="val 6839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577653-D4AF-440D-B1B0-222CA7ACD02A}"/>
              </a:ext>
            </a:extLst>
          </p:cNvPr>
          <p:cNvSpPr txBox="1"/>
          <p:nvPr/>
        </p:nvSpPr>
        <p:spPr>
          <a:xfrm>
            <a:off x="5311342" y="2253063"/>
            <a:ext cx="94288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7030A0"/>
                </a:solidFill>
              </a:rPr>
              <a:t>军事 科学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E20D48-AAE4-4A7E-ACD2-CE4EAAB732F4}"/>
              </a:ext>
            </a:extLst>
          </p:cNvPr>
          <p:cNvSpPr txBox="1"/>
          <p:nvPr/>
        </p:nvSpPr>
        <p:spPr>
          <a:xfrm>
            <a:off x="5156381" y="2799860"/>
            <a:ext cx="134203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7030A0"/>
                </a:solidFill>
              </a:rPr>
              <a:t>理论</a:t>
            </a:r>
            <a:r>
              <a:rPr lang="en-US" altLang="zh-CN" sz="1400" b="1" dirty="0">
                <a:solidFill>
                  <a:srgbClr val="7030A0"/>
                </a:solidFill>
              </a:rPr>
              <a:t> </a:t>
            </a:r>
            <a:r>
              <a:rPr lang="zh-CN" altLang="en-US" sz="1400" b="1" dirty="0">
                <a:solidFill>
                  <a:srgbClr val="7030A0"/>
                </a:solidFill>
              </a:rPr>
              <a:t>算法 电路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D1F293-C4D9-40DC-8979-B2906F858C06}"/>
              </a:ext>
            </a:extLst>
          </p:cNvPr>
          <p:cNvSpPr txBox="1"/>
          <p:nvPr/>
        </p:nvSpPr>
        <p:spPr>
          <a:xfrm>
            <a:off x="6327320" y="3167133"/>
            <a:ext cx="20746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马克一号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秒，机械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电磁）</a:t>
            </a:r>
          </a:p>
        </p:txBody>
      </p:sp>
      <p:pic>
        <p:nvPicPr>
          <p:cNvPr id="14" name="Picture 12" descr="https://bkimg.cdn.bcebos.com/pic/242dd42a2834349bd386df3ec9ea15ce37d3be8d?x-bce-process=image/resize,m_lfit,w_268,limit_1/format,f_jpg">
            <a:extLst>
              <a:ext uri="{FF2B5EF4-FFF2-40B4-BE49-F238E27FC236}">
                <a16:creationId xmlns:a16="http://schemas.microsoft.com/office/drawing/2014/main" id="{AC743B14-063C-4C18-873E-B0C37747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4" y="4296409"/>
            <a:ext cx="2342078" cy="17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86DADB26-7CC6-49A8-9036-C1093D908F8F}"/>
              </a:ext>
            </a:extLst>
          </p:cNvPr>
          <p:cNvSpPr/>
          <p:nvPr/>
        </p:nvSpPr>
        <p:spPr>
          <a:xfrm rot="5400000">
            <a:off x="7192800" y="3810073"/>
            <a:ext cx="552936" cy="316521"/>
          </a:xfrm>
          <a:prstGeom prst="rightArrow">
            <a:avLst>
              <a:gd name="adj1" fmla="val 50000"/>
              <a:gd name="adj2" fmla="val 6839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DCCA6C-880E-4B11-A3EB-A3ACFEE1C1F9}"/>
              </a:ext>
            </a:extLst>
          </p:cNvPr>
          <p:cNvSpPr txBox="1"/>
          <p:nvPr/>
        </p:nvSpPr>
        <p:spPr>
          <a:xfrm>
            <a:off x="6569596" y="6258189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ENIAC</a:t>
            </a: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秒，真空管）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6A6A72A-A65B-4805-B7E9-6D440996D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746" y="4244801"/>
            <a:ext cx="1716251" cy="1805242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52B84973-8006-4D8B-A1FF-AD8D7F94D5DF}"/>
              </a:ext>
            </a:extLst>
          </p:cNvPr>
          <p:cNvSpPr/>
          <p:nvPr/>
        </p:nvSpPr>
        <p:spPr>
          <a:xfrm rot="10800000">
            <a:off x="5545683" y="4996091"/>
            <a:ext cx="545004" cy="334656"/>
          </a:xfrm>
          <a:prstGeom prst="rightArrow">
            <a:avLst>
              <a:gd name="adj1" fmla="val 50000"/>
              <a:gd name="adj2" fmla="val 6839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98666F-538C-4875-81DA-5A6453B5138D}"/>
              </a:ext>
            </a:extLst>
          </p:cNvPr>
          <p:cNvSpPr txBox="1"/>
          <p:nvPr/>
        </p:nvSpPr>
        <p:spPr>
          <a:xfrm>
            <a:off x="3367234" y="6231890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Leprechaun</a:t>
            </a: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秒，晶体管）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AACC05F-D9D4-48E3-B60B-ABD987EE1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44" y="4152269"/>
            <a:ext cx="2266307" cy="2025841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1BC642E2-2474-4730-8B30-F9E3DE266854}"/>
              </a:ext>
            </a:extLst>
          </p:cNvPr>
          <p:cNvSpPr/>
          <p:nvPr/>
        </p:nvSpPr>
        <p:spPr>
          <a:xfrm rot="10800000">
            <a:off x="2822230" y="4996091"/>
            <a:ext cx="545004" cy="334656"/>
          </a:xfrm>
          <a:prstGeom prst="rightArrow">
            <a:avLst>
              <a:gd name="adj1" fmla="val 50000"/>
              <a:gd name="adj2" fmla="val 6839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D6904C-8951-4358-9CC8-D4D14107EA22}"/>
              </a:ext>
            </a:extLst>
          </p:cNvPr>
          <p:cNvSpPr txBox="1"/>
          <p:nvPr/>
        </p:nvSpPr>
        <p:spPr>
          <a:xfrm>
            <a:off x="682799" y="6186806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（摩尔定律，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VLSI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A3BA3248-9BAD-4FDB-93AE-A9451D9214BF}"/>
              </a:ext>
            </a:extLst>
          </p:cNvPr>
          <p:cNvSpPr txBox="1"/>
          <p:nvPr/>
        </p:nvSpPr>
        <p:spPr>
          <a:xfrm>
            <a:off x="2189105" y="93644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History of semiconductor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862124-4450-498A-9B49-227358D57973}"/>
              </a:ext>
            </a:extLst>
          </p:cNvPr>
          <p:cNvSpPr txBox="1"/>
          <p:nvPr/>
        </p:nvSpPr>
        <p:spPr>
          <a:xfrm>
            <a:off x="426281" y="1003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开关器件与计算机</a:t>
            </a:r>
          </a:p>
        </p:txBody>
      </p:sp>
    </p:spTree>
    <p:extLst>
      <p:ext uri="{BB962C8B-B14F-4D97-AF65-F5344CB8AC3E}">
        <p14:creationId xmlns:p14="http://schemas.microsoft.com/office/powerpoint/2010/main" val="1000594528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059832" y="116632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First computer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24744"/>
            <a:ext cx="7200800" cy="54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3220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6"/>
          <p:cNvGrpSpPr/>
          <p:nvPr/>
        </p:nvGrpSpPr>
        <p:grpSpPr>
          <a:xfrm>
            <a:off x="683568" y="1340768"/>
            <a:ext cx="4629150" cy="2162177"/>
            <a:chOff x="-67394" y="3767824"/>
            <a:chExt cx="4629150" cy="2162177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767826"/>
              <a:ext cx="154305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394" y="3767825"/>
              <a:ext cx="154305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706" y="3767824"/>
              <a:ext cx="1543050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hteck 7"/>
          <p:cNvSpPr/>
          <p:nvPr/>
        </p:nvSpPr>
        <p:spPr>
          <a:xfrm>
            <a:off x="539552" y="3501008"/>
            <a:ext cx="1731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latin typeface="Arial Black" panose="020B0A04020102020204" pitchFamily="34" charset="0"/>
              </a:rPr>
              <a:t>John Bardeen</a:t>
            </a:r>
          </a:p>
        </p:txBody>
      </p:sp>
      <p:sp>
        <p:nvSpPr>
          <p:cNvPr id="7" name="Rechteck 8"/>
          <p:cNvSpPr/>
          <p:nvPr/>
        </p:nvSpPr>
        <p:spPr>
          <a:xfrm>
            <a:off x="2411760" y="3501008"/>
            <a:ext cx="1566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latin typeface="Arial Black" panose="020B0A04020102020204" pitchFamily="34" charset="0"/>
              </a:rPr>
              <a:t>William Bradford Shockley</a:t>
            </a:r>
          </a:p>
        </p:txBody>
      </p:sp>
      <p:sp>
        <p:nvSpPr>
          <p:cNvPr id="8" name="Rechteck 9"/>
          <p:cNvSpPr/>
          <p:nvPr/>
        </p:nvSpPr>
        <p:spPr>
          <a:xfrm>
            <a:off x="3851920" y="3501008"/>
            <a:ext cx="1450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latin typeface="Arial Black" panose="020B0A04020102020204" pitchFamily="34" charset="0"/>
              </a:rPr>
              <a:t>Walter </a:t>
            </a:r>
            <a:r>
              <a:rPr lang="de-DE" sz="1600" b="1" dirty="0" err="1">
                <a:latin typeface="Arial Black" panose="020B0A04020102020204" pitchFamily="34" charset="0"/>
              </a:rPr>
              <a:t>Houser</a:t>
            </a:r>
            <a:r>
              <a:rPr lang="de-DE" sz="1600" b="1" dirty="0">
                <a:latin typeface="Arial Black" panose="020B0A04020102020204" pitchFamily="34" charset="0"/>
              </a:rPr>
              <a:t> Brattain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" y="4474928"/>
            <a:ext cx="2269832" cy="170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703319" y="2149322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Revolution of modern electronics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40460" y="107921"/>
            <a:ext cx="409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Transistor invention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90126" y="170265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 Black" panose="020B0A04020102020204" pitchFamily="34" charset="0"/>
              </a:rPr>
              <a:t>“</a:t>
            </a:r>
            <a:r>
              <a:rPr lang="en-US" altLang="zh-CN" sz="2400" dirty="0">
                <a:latin typeface="Arial Black" panose="020B0A04020102020204" pitchFamily="34" charset="0"/>
              </a:rPr>
              <a:t>1947</a:t>
            </a:r>
            <a:r>
              <a:rPr lang="zh-CN" altLang="en-US" sz="2400" dirty="0"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4062" y="305851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1956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年诺贝尔物理奖</a:t>
            </a:r>
          </a:p>
        </p:txBody>
      </p:sp>
      <p:sp>
        <p:nvSpPr>
          <p:cNvPr id="63490" name="AutoShape 2" descr="http://img4.imgtn.bdimg.com/it/u=4102640364,346103249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492" name="AutoShape 4" descr="http://img4.imgtn.bdimg.com/it/u=4102640364,346103249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2" descr="http://img4.imgtn.bdimg.com/it/u=4102640364,346103249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4" descr="http://img4.imgtn.bdimg.com/it/u=3618781249,1906913587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 descr="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6490" y="4467167"/>
            <a:ext cx="2659395" cy="1722435"/>
          </a:xfrm>
          <a:prstGeom prst="rect">
            <a:avLst/>
          </a:prstGeom>
        </p:spPr>
      </p:pic>
      <p:pic>
        <p:nvPicPr>
          <p:cNvPr id="22" name="图片 21" descr="2.jpg"/>
          <p:cNvPicPr>
            <a:picLocks noChangeAspect="1"/>
          </p:cNvPicPr>
          <p:nvPr/>
        </p:nvPicPr>
        <p:blipFill>
          <a:blip r:embed="rId8" cstate="print"/>
          <a:srcRect t="13152" b="14451"/>
          <a:stretch>
            <a:fillRect/>
          </a:stretch>
        </p:blipFill>
        <p:spPr>
          <a:xfrm>
            <a:off x="5656692" y="4458390"/>
            <a:ext cx="3334677" cy="170691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58078" y="1253271"/>
            <a:ext cx="284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 invention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3459" y="152177"/>
            <a:ext cx="409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 invention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5452561"/>
            <a:ext cx="240608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https://www.bilibili.com/video/av5025274/</a:t>
            </a:r>
            <a:endParaRPr lang="zh-CN" altLang="en-US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4582107"/>
            <a:ext cx="31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first transistor work?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64997"/>
            <a:ext cx="6346940" cy="28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97080" y="1168036"/>
            <a:ext cx="4982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transistor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contact devices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4582107"/>
            <a:ext cx="4389165" cy="18803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395536" y="1198274"/>
            <a:ext cx="521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1948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：结型晶体管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junction transistor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358242" y="3701250"/>
            <a:ext cx="5858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1960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：场效应晶体管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field effect transistor</a:t>
            </a:r>
          </a:p>
        </p:txBody>
      </p:sp>
      <p:sp>
        <p:nvSpPr>
          <p:cNvPr id="6" name="矩形 5"/>
          <p:cNvSpPr/>
          <p:nvPr/>
        </p:nvSpPr>
        <p:spPr>
          <a:xfrm>
            <a:off x="2792430" y="1916831"/>
            <a:ext cx="1085731" cy="7860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78161" y="1916832"/>
            <a:ext cx="1085731" cy="7920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3036" y="1916848"/>
            <a:ext cx="1085731" cy="7920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/>
          <p:cNvCxnSpPr>
            <a:endCxn id="6" idx="1"/>
          </p:cNvCxnSpPr>
          <p:nvPr/>
        </p:nvCxnSpPr>
        <p:spPr>
          <a:xfrm>
            <a:off x="2339752" y="2276872"/>
            <a:ext cx="452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058767" y="2276872"/>
            <a:ext cx="452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</p:cNvCxnSpPr>
          <p:nvPr/>
        </p:nvCxnSpPr>
        <p:spPr>
          <a:xfrm>
            <a:off x="4421027" y="2708920"/>
            <a:ext cx="6957" cy="4320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392486" y="5992212"/>
            <a:ext cx="2100404" cy="39835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Gate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392486" y="5593859"/>
            <a:ext cx="2100404" cy="39835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Insulator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392486" y="5195506"/>
            <a:ext cx="2100404" cy="39835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Semiconductor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83429" y="4797153"/>
            <a:ext cx="805758" cy="398353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Source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77942" y="4807372"/>
            <a:ext cx="805758" cy="398353"/>
          </a:xfrm>
          <a:prstGeom prst="rect">
            <a:avLst/>
          </a:prstGeom>
          <a:solidFill>
            <a:srgbClr val="FFFF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Drain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>
            <a:stCxn id="17" idx="0"/>
          </p:cNvCxnSpPr>
          <p:nvPr/>
        </p:nvCxnSpPr>
        <p:spPr>
          <a:xfrm flipV="1">
            <a:off x="3786308" y="4552052"/>
            <a:ext cx="0" cy="24510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86308" y="4551048"/>
            <a:ext cx="470274" cy="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5099069" y="4552051"/>
            <a:ext cx="0" cy="24510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628795" y="4562988"/>
            <a:ext cx="470274" cy="0"/>
          </a:xfrm>
          <a:prstGeom prst="line">
            <a:avLst/>
          </a:prstGeom>
          <a:ln w="28575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2816422" y="6237311"/>
            <a:ext cx="57606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816422" y="4572168"/>
            <a:ext cx="0" cy="1692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807278" y="4562988"/>
            <a:ext cx="324000" cy="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07887" y="4551048"/>
            <a:ext cx="470274" cy="0"/>
          </a:xfrm>
          <a:prstGeom prst="line">
            <a:avLst/>
          </a:prstGeom>
          <a:ln w="28575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218543" y="121075"/>
            <a:ext cx="4805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 development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t="4559"/>
          <a:stretch>
            <a:fillRect/>
          </a:stretch>
        </p:blipFill>
        <p:spPr>
          <a:xfrm>
            <a:off x="3112989" y="1052736"/>
            <a:ext cx="5995515" cy="5509682"/>
          </a:xfrm>
          <a:prstGeom prst="rect">
            <a:avLst/>
          </a:prstGeom>
        </p:spPr>
      </p:pic>
      <p:sp>
        <p:nvSpPr>
          <p:cNvPr id="4" name="TextBox 5"/>
          <p:cNvSpPr txBox="1"/>
          <p:nvPr/>
        </p:nvSpPr>
        <p:spPr>
          <a:xfrm>
            <a:off x="251520" y="16288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集成电路的发明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590622" y="65530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集成电路的发明</a:t>
            </a:r>
          </a:p>
        </p:txBody>
      </p:sp>
      <p:sp>
        <p:nvSpPr>
          <p:cNvPr id="6" name="矩形 5"/>
          <p:cNvSpPr/>
          <p:nvPr/>
        </p:nvSpPr>
        <p:spPr>
          <a:xfrm>
            <a:off x="275684" y="2492896"/>
            <a:ext cx="29281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In 1959, the bipolar integrated circuit  was invented by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Kilby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of Texas Instruments and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Noyce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of Fairchild Semiconductor in the US.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://a3.att.hudong.com/55/93/013000003622811323709360602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666496"/>
            <a:ext cx="5003830" cy="3327548"/>
          </a:xfrm>
          <a:prstGeom prst="rect">
            <a:avLst/>
          </a:prstGeom>
          <a:noFill/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3037250" cy="334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88539" y="5224801"/>
            <a:ext cx="3384376" cy="83099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First integrated circuit chip     by Noyce</a:t>
            </a:r>
          </a:p>
          <a:p>
            <a:endParaRPr lang="en-US" altLang="zh-CN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1800" y="116632"/>
            <a:ext cx="3507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Integrated circuit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96912"/>
            <a:ext cx="5568650" cy="37401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48064" y="5224801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Integrated circuit by 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Kilby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5"/>
          <a:stretch/>
        </p:blipFill>
        <p:spPr bwMode="auto">
          <a:xfrm>
            <a:off x="5167584" y="1052735"/>
            <a:ext cx="3664843" cy="24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2502" y="1280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科研工作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957733870"/>
              </p:ext>
            </p:extLst>
          </p:nvPr>
        </p:nvGraphicFramePr>
        <p:xfrm>
          <a:off x="899592" y="1556792"/>
          <a:ext cx="6840760" cy="3294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612" y="1542465"/>
            <a:ext cx="3744416" cy="21062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766" y="34882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场效应晶体管</a:t>
            </a:r>
          </a:p>
        </p:txBody>
      </p:sp>
      <p:sp>
        <p:nvSpPr>
          <p:cNvPr id="13" name="矩形 12"/>
          <p:cNvSpPr/>
          <p:nvPr/>
        </p:nvSpPr>
        <p:spPr>
          <a:xfrm>
            <a:off x="2165924" y="4438151"/>
            <a:ext cx="28816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kern="100" dirty="0">
                <a:latin typeface="Times New Roman" panose="02020603050405020304" pitchFamily="18" charset="0"/>
              </a:rPr>
              <a:t>Adv. Mater. </a:t>
            </a:r>
            <a:r>
              <a:rPr lang="en-US" altLang="zh-CN" sz="1400" b="1" kern="100" dirty="0">
                <a:latin typeface="Times New Roman" panose="02020603050405020304" pitchFamily="18" charset="0"/>
              </a:rPr>
              <a:t>2021</a:t>
            </a:r>
            <a:r>
              <a:rPr lang="en-US" altLang="zh-CN" sz="1400" i="1" kern="100" dirty="0">
                <a:latin typeface="Times New Roman" panose="02020603050405020304" pitchFamily="18" charset="0"/>
              </a:rPr>
              <a:t>,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2007041</a:t>
            </a:r>
          </a:p>
          <a:p>
            <a:r>
              <a:rPr lang="en-US" altLang="zh-CN" sz="1400" i="1" kern="100" dirty="0">
                <a:latin typeface="Times New Roman" panose="02020603050405020304" pitchFamily="18" charset="0"/>
              </a:rPr>
              <a:t>Sci. Adv., </a:t>
            </a:r>
            <a:r>
              <a:rPr lang="en-US" altLang="zh-CN" sz="1400" b="1" kern="100" dirty="0">
                <a:latin typeface="Times New Roman" panose="02020603050405020304" pitchFamily="18" charset="0"/>
              </a:rPr>
              <a:t>2020</a:t>
            </a:r>
            <a:r>
              <a:rPr lang="en-US" altLang="zh-CN" sz="1400" kern="100" dirty="0">
                <a:latin typeface="Times New Roman" panose="02020603050405020304" pitchFamily="18" charset="0"/>
              </a:rPr>
              <a:t>, 6, eaaz1042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Adv. Mater.,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29, 201703192</a:t>
            </a:r>
          </a:p>
          <a:p>
            <a:r>
              <a:rPr lang="en-US" altLang="zh-CN" sz="1400" i="1" kern="100" dirty="0">
                <a:latin typeface="Times New Roman" panose="02020603050405020304" pitchFamily="18" charset="0"/>
              </a:rPr>
              <a:t>Nanoscale </a:t>
            </a:r>
            <a:r>
              <a:rPr lang="en-US" altLang="zh-CN" sz="1400" i="1" kern="100" dirty="0" err="1">
                <a:latin typeface="Times New Roman" panose="02020603050405020304" pitchFamily="18" charset="0"/>
              </a:rPr>
              <a:t>Horiz</a:t>
            </a:r>
            <a:r>
              <a:rPr lang="en-US" altLang="zh-CN" sz="1400" i="1" kern="100" dirty="0">
                <a:latin typeface="Times New Roman" panose="02020603050405020304" pitchFamily="18" charset="0"/>
              </a:rPr>
              <a:t>.</a:t>
            </a:r>
            <a:r>
              <a:rPr lang="en-US" altLang="zh-CN" sz="1400" kern="100" dirty="0">
                <a:latin typeface="Times New Roman" panose="02020603050405020304" pitchFamily="18" charset="0"/>
              </a:rPr>
              <a:t>, </a:t>
            </a:r>
            <a:r>
              <a:rPr lang="en-US" altLang="zh-CN" sz="1400" b="1" kern="100" dirty="0">
                <a:latin typeface="Times New Roman" panose="02020603050405020304" pitchFamily="18" charset="0"/>
              </a:rPr>
              <a:t>2016</a:t>
            </a:r>
            <a:r>
              <a:rPr lang="en-US" altLang="zh-CN" sz="1400" kern="100" dirty="0">
                <a:latin typeface="Times New Roman" panose="02020603050405020304" pitchFamily="18" charset="0"/>
              </a:rPr>
              <a:t>, 1, 383</a:t>
            </a:r>
          </a:p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Langmuir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31, 9748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Adv. Mater.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2012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24, 5750</a:t>
            </a:r>
          </a:p>
          <a:p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Adv. </a:t>
            </a:r>
            <a:r>
              <a:rPr lang="en-US" altLang="zh-CN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Funct</a:t>
            </a:r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 Mater.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2012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22, 4598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Adv. Mater.,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2011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23, 3455</a:t>
            </a:r>
          </a:p>
          <a:p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 Electron.,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11, 195</a:t>
            </a:r>
          </a:p>
          <a:p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J. Phys. Chem. B,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2010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114, 4821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36096" y="4306693"/>
            <a:ext cx="394030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Org. Electron.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91, 106083</a:t>
            </a:r>
          </a:p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Mater. Chem. C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1584</a:t>
            </a:r>
          </a:p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Nanoscale,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10, 8832</a:t>
            </a:r>
          </a:p>
          <a:p>
            <a:pPr lvl="0"/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Org. Electron.,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58,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38-45</a:t>
            </a:r>
          </a:p>
          <a:p>
            <a:pPr lvl="0"/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Org. Electron.,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61, 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383</a:t>
            </a:r>
            <a:endParaRPr lang="en-US" altLang="zh-C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Adv. Electron. Mater.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1700128</a:t>
            </a:r>
            <a:endParaRPr lang="en-US" altLang="zh-CN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Phys. Chem. C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25043</a:t>
            </a:r>
          </a:p>
          <a:p>
            <a:pPr lvl="0"/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Small,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4086</a:t>
            </a:r>
            <a:endParaRPr lang="en-US" altLang="zh-CN" sz="1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Langmuir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9109</a:t>
            </a:r>
          </a:p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Nanoscale,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3954-3961</a:t>
            </a:r>
          </a:p>
          <a:p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Org. Electron.,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,170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5108FD7-8DED-06A2-C589-70F95F81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77" y="-97467"/>
            <a:ext cx="7766145" cy="9592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</p:spTree>
    <p:extLst>
      <p:ext uri="{BB962C8B-B14F-4D97-AF65-F5344CB8AC3E}">
        <p14:creationId xmlns:p14="http://schemas.microsoft.com/office/powerpoint/2010/main" val="2955748756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967464" y="1038702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rPr>
              <a:t>第一代微处理器</a:t>
            </a:r>
            <a:endParaRPr lang="en-US" altLang="zh-CN" sz="28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First CPU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3" y="2204864"/>
            <a:ext cx="4171799" cy="3593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10900" r="6446" b="19696"/>
          <a:stretch>
            <a:fillRect/>
          </a:stretch>
        </p:blipFill>
        <p:spPr>
          <a:xfrm>
            <a:off x="4499992" y="2564904"/>
            <a:ext cx="4421134" cy="2736304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5796136" y="12495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2" charset="-122"/>
                <a:ea typeface="黑体" panose="02010609060101010101" pitchFamily="2" charset="-122"/>
              </a:rPr>
              <a:t>i7</a:t>
            </a:r>
            <a:r>
              <a:rPr lang="zh-CN" altLang="en-US" sz="2800" dirty="0">
                <a:latin typeface="黑体" panose="02010609060101010101" pitchFamily="2" charset="-122"/>
                <a:ea typeface="黑体" panose="02010609060101010101" pitchFamily="2" charset="-122"/>
              </a:rPr>
              <a:t>微处理器</a:t>
            </a:r>
          </a:p>
        </p:txBody>
      </p:sp>
      <p:sp>
        <p:nvSpPr>
          <p:cNvPr id="7" name="矩形 6"/>
          <p:cNvSpPr/>
          <p:nvPr/>
        </p:nvSpPr>
        <p:spPr>
          <a:xfrm>
            <a:off x="3779912" y="116632"/>
            <a:ext cx="1051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143053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Silicon valley</a:t>
            </a:r>
            <a:endParaRPr lang="zh-CN" altLang="en-US" sz="28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1556792"/>
            <a:ext cx="332633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67544" y="3645024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 Black" panose="020B0A04020102020204" pitchFamily="34" charset="0"/>
              </a:rPr>
              <a:t>391 San Antonio Road in Mountain View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556792"/>
            <a:ext cx="3672408" cy="252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572000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 Black" panose="020B0A04020102020204" pitchFamily="34" charset="0"/>
              </a:rPr>
              <a:t>诺贝尔奖庆功会</a:t>
            </a:r>
          </a:p>
        </p:txBody>
      </p:sp>
      <p:pic>
        <p:nvPicPr>
          <p:cNvPr id="59394" name="Picture 2" descr="William Shockley, Stanford 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4221088"/>
            <a:ext cx="1656184" cy="2070230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611560" y="4797153"/>
            <a:ext cx="568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Shockley is the man who brought silicon to Silicon Valley</a:t>
            </a:r>
            <a:r>
              <a:rPr lang="zh-CN" altLang="en-US" sz="2400" dirty="0">
                <a:latin typeface="Arial Black" panose="020B0A04020102020204" pitchFamily="34" charset="0"/>
                <a:cs typeface="Times New Roman" panose="02020603050405020304" pitchFamily="18" charset="0"/>
              </a:rPr>
              <a:t>”</a:t>
            </a: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63278" y="4928037"/>
            <a:ext cx="712879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820" y="1354224"/>
            <a:ext cx="38385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142292" y="1827686"/>
            <a:ext cx="37087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Rorbert</a:t>
            </a:r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Noyce, 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Gordon Moore, 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Sheldon </a:t>
            </a:r>
            <a:r>
              <a:rPr lang="en-US" altLang="zh-CN" sz="2000" b="1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Rorbert</a:t>
            </a:r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, 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Eugene Kleiner, 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Victor </a:t>
            </a:r>
            <a:r>
              <a:rPr lang="en-US" altLang="zh-CN" sz="2000" b="1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Grinich</a:t>
            </a:r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, 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Julius Blank,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Jean </a:t>
            </a:r>
            <a:r>
              <a:rPr lang="en-US" altLang="zh-CN" sz="2000" b="1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Hoerni</a:t>
            </a:r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, </a:t>
            </a:r>
          </a:p>
          <a:p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Jay Last </a:t>
            </a:r>
            <a:endParaRPr lang="zh-CN" altLang="en-US" sz="2000" b="1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2292" y="1368538"/>
            <a:ext cx="2121350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Traitorous eight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3197209" y="198239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Silicon valley</a:t>
            </a:r>
            <a:endParaRPr lang="zh-CN" altLang="en-US" sz="28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9302" y="5362783"/>
            <a:ext cx="4679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 Valley | American Experience | PBS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9302" y="4939392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98458" y="53793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纪录片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4E7FF-61A8-D30E-134D-8DFF744473C9}"/>
              </a:ext>
            </a:extLst>
          </p:cNvPr>
          <p:cNvSpPr txBox="1"/>
          <p:nvPr/>
        </p:nvSpPr>
        <p:spPr>
          <a:xfrm>
            <a:off x="899592" y="5905426"/>
            <a:ext cx="7344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https://www.bilibili.com/video/av286055147/?vd_source=b0eec5a5f8d4d4fd8a94bf8f7a01ae88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337B030-184A-4713-8EF1-5497ADCBF737}"/>
              </a:ext>
            </a:extLst>
          </p:cNvPr>
          <p:cNvSpPr txBox="1"/>
          <p:nvPr/>
        </p:nvSpPr>
        <p:spPr>
          <a:xfrm>
            <a:off x="129055" y="1139110"/>
            <a:ext cx="249299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Fairchild Company</a:t>
            </a:r>
          </a:p>
          <a:p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仙童半导体公司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AE3F15-7E8C-416E-83D1-A99C93DE965B}"/>
              </a:ext>
            </a:extLst>
          </p:cNvPr>
          <p:cNvSpPr/>
          <p:nvPr/>
        </p:nvSpPr>
        <p:spPr>
          <a:xfrm>
            <a:off x="129055" y="2132856"/>
            <a:ext cx="156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J. Sanders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065D80-9C37-4F8E-8954-08E4113CB350}"/>
              </a:ext>
            </a:extLst>
          </p:cNvPr>
          <p:cNvSpPr/>
          <p:nvPr/>
        </p:nvSpPr>
        <p:spPr>
          <a:xfrm>
            <a:off x="2726925" y="1128915"/>
            <a:ext cx="4680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Rorbert</a:t>
            </a:r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Noyce</a:t>
            </a:r>
            <a:r>
              <a:rPr lang="en-US" altLang="zh-CN" sz="20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, Gordon Moore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4F6CEBA-EE7D-4C48-8EA4-2EFF5ED5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92" y="1877192"/>
            <a:ext cx="704538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9F4EF62B-88F2-458C-A55E-E459674351A4}"/>
              </a:ext>
            </a:extLst>
          </p:cNvPr>
          <p:cNvSpPr txBox="1"/>
          <p:nvPr/>
        </p:nvSpPr>
        <p:spPr>
          <a:xfrm>
            <a:off x="3197209" y="198239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Silicon valley</a:t>
            </a:r>
            <a:endParaRPr lang="zh-CN" altLang="en-US" sz="28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39649C-0EE3-872B-DFD8-208BD44B89F4}"/>
              </a:ext>
            </a:extLst>
          </p:cNvPr>
          <p:cNvSpPr/>
          <p:nvPr/>
        </p:nvSpPr>
        <p:spPr>
          <a:xfrm>
            <a:off x="5868144" y="3284984"/>
            <a:ext cx="86409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3B4E5E0-D50C-CE89-0B60-6CAE1ADEEE36}"/>
              </a:ext>
            </a:extLst>
          </p:cNvPr>
          <p:cNvSpPr/>
          <p:nvPr/>
        </p:nvSpPr>
        <p:spPr>
          <a:xfrm>
            <a:off x="1907704" y="3186812"/>
            <a:ext cx="1152128" cy="602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795237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5856" y="141360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Application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6018" name="Picture 2" descr="http://pic.pedaily.cn/resource/201302/20130217082232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4762500" cy="34194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048886" y="1700808"/>
            <a:ext cx="19271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触摸屏技术</a:t>
            </a:r>
            <a:endParaRPr lang="en-US" altLang="zh-CN" sz="2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显示技术</a:t>
            </a:r>
            <a:endParaRPr lang="en-US" altLang="zh-CN" sz="2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驱动电路技术</a:t>
            </a:r>
          </a:p>
        </p:txBody>
      </p:sp>
      <p:pic>
        <p:nvPicPr>
          <p:cNvPr id="86020" name="Picture 4" descr="http://www.freescaleic.org/data/myspace/0/34/blog/5f12f7d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501008"/>
            <a:ext cx="3631331" cy="242088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92902" y="112474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</a:rPr>
              <a:t>手机的组成</a:t>
            </a:r>
          </a:p>
        </p:txBody>
      </p:sp>
      <p:sp>
        <p:nvSpPr>
          <p:cNvPr id="71682" name="AutoShape 2" descr="http://img4.imgtn.bdimg.com/it/u=4064355347,185110688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684" name="AutoShape 4" descr="http://img4.imgtn.bdimg.com/it/u=4064355347,185110688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2089" y="5341403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微电子：半导体存储器、微处理器等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光电子：光探测器、太阳电池、显示等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微电子与微机械系统：敏感元件（传感器）、等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412776"/>
            <a:ext cx="27432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573217"/>
            <a:ext cx="5172075" cy="296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1269" y="1405696"/>
            <a:ext cx="2957512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File:Polycristalline-silicon-wafer 20060626 568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12" y="3573217"/>
            <a:ext cx="2134942" cy="284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http://techztalk.com/techwebsite/system/files/images/LED-lightin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376" y="1405696"/>
            <a:ext cx="2134942" cy="181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"/>
          <p:cNvSpPr txBox="1"/>
          <p:nvPr/>
        </p:nvSpPr>
        <p:spPr>
          <a:xfrm>
            <a:off x="3275856" y="141360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Application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48478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92162" name="AutoShape 2" descr="http://img1.imgtn.bdimg.com/it/u=3471942300,3813106829&amp;fm=90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Picture 6" descr="http://nghiencuubiendong.vn/cn/images/stories/b_2_spir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916832"/>
            <a:ext cx="3024336" cy="1893169"/>
          </a:xfrm>
          <a:prstGeom prst="rect">
            <a:avLst/>
          </a:prstGeom>
          <a:noFill/>
        </p:spPr>
      </p:pic>
      <p:pic>
        <p:nvPicPr>
          <p:cNvPr id="7" name="Picture 8" descr="http://s1.sinaimg.cn/bmiddle/49f7cf53t6b92a6441f60&amp;69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933056"/>
            <a:ext cx="3024336" cy="2399308"/>
          </a:xfrm>
          <a:prstGeom prst="rect">
            <a:avLst/>
          </a:prstGeom>
          <a:noFill/>
        </p:spPr>
      </p:pic>
      <p:pic>
        <p:nvPicPr>
          <p:cNvPr id="93186" name="Picture 2" descr="http://a.hiphotos.baidu.com/baike/pic/item/94cad1c8a786c917c7ba64d6c93d70cf3ac757a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916832"/>
            <a:ext cx="3960440" cy="2621812"/>
          </a:xfrm>
          <a:prstGeom prst="rect">
            <a:avLst/>
          </a:prstGeom>
          <a:noFill/>
        </p:spPr>
      </p:pic>
      <p:sp>
        <p:nvSpPr>
          <p:cNvPr id="10" name="TextBox 6"/>
          <p:cNvSpPr txBox="1"/>
          <p:nvPr/>
        </p:nvSpPr>
        <p:spPr>
          <a:xfrm>
            <a:off x="2663788" y="154421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Current and Future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2823738" y="119599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Current and Future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9335" y="12687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Arial" panose="020B0604020202020204" pitchFamily="34" charset="0"/>
              </a:rPr>
              <a:t>轻便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14258" y="12687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Arial" panose="020B0604020202020204" pitchFamily="34" charset="0"/>
              </a:rPr>
              <a:t>柔性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0482" y="12687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Arial" panose="020B0604020202020204" pitchFamily="34" charset="0"/>
              </a:rPr>
              <a:t>智能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14435"/>
          <a:stretch>
            <a:fillRect/>
          </a:stretch>
        </p:blipFill>
        <p:spPr>
          <a:xfrm>
            <a:off x="12763" y="2060848"/>
            <a:ext cx="2763693" cy="26956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03734" y="12687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Arial" panose="020B0604020202020204" pitchFamily="34" charset="0"/>
              </a:rPr>
              <a:t>节能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4"/>
          <a:stretch>
            <a:fillRect/>
          </a:stretch>
        </p:blipFill>
        <p:spPr>
          <a:xfrm>
            <a:off x="903109" y="3466505"/>
            <a:ext cx="3593366" cy="28907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1"/>
          <a:stretch>
            <a:fillRect/>
          </a:stretch>
        </p:blipFill>
        <p:spPr>
          <a:xfrm>
            <a:off x="3491880" y="2396838"/>
            <a:ext cx="3960594" cy="28323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30" y="4252686"/>
            <a:ext cx="3678035" cy="2272658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1840" y="8672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</a:rPr>
              <a:t>摩尔定律</a:t>
            </a:r>
          </a:p>
        </p:txBody>
      </p:sp>
      <p:sp>
        <p:nvSpPr>
          <p:cNvPr id="5" name="矩形 4"/>
          <p:cNvSpPr/>
          <p:nvPr/>
        </p:nvSpPr>
        <p:spPr>
          <a:xfrm>
            <a:off x="2693436" y="107921"/>
            <a:ext cx="3895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Current and Future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0" y="1390420"/>
            <a:ext cx="7275750" cy="5106971"/>
          </a:xfrm>
          <a:prstGeom prst="rect">
            <a:avLst/>
          </a:prstGeom>
        </p:spPr>
      </p:pic>
      <p:pic>
        <p:nvPicPr>
          <p:cNvPr id="2050" name="Picture 2" descr="https://pic4.zhimg.com/80/3cf11865c2eebd3cf552acd9113b9b06_720w.jpg?source=1940ef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77072"/>
            <a:ext cx="2618656" cy="261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792" y="112809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新型半导体材料和技术</a:t>
            </a:r>
          </a:p>
        </p:txBody>
      </p:sp>
      <p:pic>
        <p:nvPicPr>
          <p:cNvPr id="59394" name="Picture 2" descr="Graphene is extracted from graphite and can be one layer or several layers th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16832"/>
            <a:ext cx="3714750" cy="4057650"/>
          </a:xfrm>
          <a:prstGeom prst="rect">
            <a:avLst/>
          </a:prstGeom>
          <a:noFill/>
        </p:spPr>
      </p:pic>
      <p:pic>
        <p:nvPicPr>
          <p:cNvPr id="59396" name="Picture 4" descr="http://www.ieo.nctu.edu.tw/gcchi/images/image0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01" y="1916832"/>
            <a:ext cx="4196321" cy="3384376"/>
          </a:xfrm>
          <a:prstGeom prst="rect">
            <a:avLst/>
          </a:prstGeom>
          <a:noFill/>
        </p:spPr>
      </p:pic>
      <p:pic>
        <p:nvPicPr>
          <p:cNvPr id="94210" name="Picture 2" descr="http://a0.att.hudong.com/72/54/1630000071047512601854056884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577" y="1916832"/>
            <a:ext cx="4916647" cy="4315223"/>
          </a:xfrm>
          <a:prstGeom prst="rect">
            <a:avLst/>
          </a:prstGeom>
          <a:noFill/>
        </p:spPr>
      </p:pic>
      <p:sp>
        <p:nvSpPr>
          <p:cNvPr id="8" name="TextBox 6"/>
          <p:cNvSpPr txBox="1"/>
          <p:nvPr/>
        </p:nvSpPr>
        <p:spPr>
          <a:xfrm>
            <a:off x="2483768" y="107921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Current and Future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63897"/>
            <a:ext cx="7766145" cy="959224"/>
          </a:xfrm>
        </p:spPr>
        <p:txBody>
          <a:bodyPr>
            <a:normAutofit/>
          </a:bodyPr>
          <a:lstStyle/>
          <a:p>
            <a:r>
              <a:rPr lang="zh-CN" altLang="en-US" sz="3200" b="1" cap="none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主要内容</a:t>
            </a:r>
          </a:p>
        </p:txBody>
      </p:sp>
      <p:sp>
        <p:nvSpPr>
          <p:cNvPr id="3" name="标题 1"/>
          <p:cNvSpPr txBox="1"/>
          <p:nvPr/>
        </p:nvSpPr>
        <p:spPr>
          <a:xfrm>
            <a:off x="576064" y="895327"/>
            <a:ext cx="8567936" cy="46085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cap="none" dirty="0">
                <a:latin typeface="+mn-ea"/>
                <a:ea typeface="+mn-ea"/>
              </a:rPr>
              <a:t>半导体器件物理课程知识体系及课程主要内容</a:t>
            </a:r>
            <a:r>
              <a:rPr lang="en-US" altLang="zh-CN" b="1" cap="none" dirty="0">
                <a:latin typeface="+mn-ea"/>
                <a:ea typeface="+mn-ea"/>
              </a:rPr>
              <a:t> </a:t>
            </a:r>
            <a:r>
              <a:rPr lang="en-US" altLang="zh-CN" b="1" cap="none" dirty="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Introduction of this course</a:t>
            </a:r>
            <a:endParaRPr lang="en-US" altLang="zh-CN" b="1" cap="none" dirty="0">
              <a:latin typeface="+mn-ea"/>
              <a:ea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cap="none" dirty="0">
                <a:latin typeface="+mn-ea"/>
                <a:ea typeface="+mn-ea"/>
              </a:rPr>
              <a:t>半导体历史和发展</a:t>
            </a:r>
            <a:endParaRPr lang="en-US" altLang="zh-CN" b="1" cap="none" dirty="0">
              <a:latin typeface="+mn-ea"/>
              <a:ea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b="1" cap="none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1" cap="none" dirty="0">
                <a:solidFill>
                  <a:srgbClr val="0000CC"/>
                </a:solidFill>
                <a:latin typeface="+mn-ea"/>
                <a:ea typeface="+mn-ea"/>
                <a:cs typeface="Times New Roman" panose="02020603050405020304" pitchFamily="18" charset="0"/>
              </a:rPr>
              <a:t>History and development of semiconductor</a:t>
            </a:r>
            <a:endParaRPr lang="zh-CN" altLang="en-US" b="1" cap="none" dirty="0">
              <a:solidFill>
                <a:srgbClr val="0000CC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483768" y="116632"/>
            <a:ext cx="389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Current and Future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720" y="1556792"/>
            <a:ext cx="39164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微米            纳米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同质结          异质结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三维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           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低维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普通禁带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       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宽禁带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单晶            多晶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无机            有机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563888" y="1954540"/>
            <a:ext cx="1080120" cy="1440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598981" y="2737917"/>
            <a:ext cx="1080120" cy="1440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598981" y="3482119"/>
            <a:ext cx="1080120" cy="1440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783090" y="4176518"/>
            <a:ext cx="1080120" cy="1440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469888" y="4922187"/>
            <a:ext cx="1080120" cy="1440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3469888" y="5666389"/>
            <a:ext cx="1080120" cy="14401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082653" y="8905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ea"/>
                <a:cs typeface="Times New Roman" panose="02020603050405020304" pitchFamily="18" charset="0"/>
              </a:rPr>
              <a:t>半导体器件种类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39637" y="1442846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电子器件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43391" y="1465074"/>
            <a:ext cx="13388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光电子器件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60032" y="1124744"/>
            <a:ext cx="0" cy="5400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44634" y="20909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M-S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2070" y="2089303"/>
            <a:ext cx="150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双极晶体管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Bipolar transistor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03848" y="2089303"/>
            <a:ext cx="1554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场效应晶体管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Field effect transistor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4" idx="2"/>
          </p:cNvCxnSpPr>
          <p:nvPr/>
        </p:nvCxnSpPr>
        <p:spPr>
          <a:xfrm flipH="1">
            <a:off x="1099594" y="1812178"/>
            <a:ext cx="1294041" cy="277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2"/>
          </p:cNvCxnSpPr>
          <p:nvPr/>
        </p:nvCxnSpPr>
        <p:spPr>
          <a:xfrm>
            <a:off x="2393635" y="1812178"/>
            <a:ext cx="0" cy="277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4" idx="2"/>
          </p:cNvCxnSpPr>
          <p:nvPr/>
        </p:nvCxnSpPr>
        <p:spPr>
          <a:xfrm>
            <a:off x="2393635" y="1812178"/>
            <a:ext cx="887303" cy="277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22113" y="2889000"/>
            <a:ext cx="1" cy="54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3532" y="350523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肖特基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二极管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108715" y="3485546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pn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BJT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339752" y="2924944"/>
            <a:ext cx="1" cy="57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966496" y="2889008"/>
            <a:ext cx="0" cy="61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97379" y="3531713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MOSFET</a:t>
            </a: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JFET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6270881" y="1812178"/>
            <a:ext cx="945216" cy="6464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228760" y="1812178"/>
            <a:ext cx="727616" cy="6464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176024" y="246725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light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              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electricity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5725871" y="2606274"/>
            <a:ext cx="713255" cy="102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56628" y="2458635"/>
            <a:ext cx="178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light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7739946" y="2591978"/>
            <a:ext cx="713255" cy="102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76218" y="3631449"/>
            <a:ext cx="971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太阳能电池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solar cell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44404" y="3767736"/>
            <a:ext cx="97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探测器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photodetector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5548521" y="2827967"/>
            <a:ext cx="480254" cy="8121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064095" y="2836587"/>
            <a:ext cx="305232" cy="803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064694" y="53319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Energy</a:t>
            </a: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能源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192151" y="5292297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Information</a:t>
            </a: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Image</a:t>
            </a: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信息，成像</a:t>
            </a: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8079983" y="2827967"/>
            <a:ext cx="16593" cy="803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477028" y="37644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LED, OLED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8278242" y="4277780"/>
            <a:ext cx="0" cy="807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707486" y="5330004"/>
            <a:ext cx="1571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显示，照明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Display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lighting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42294" y="5382508"/>
            <a:ext cx="3365024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芯片，电子线路，集成电路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Chip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circuit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integrate circuit</a:t>
            </a:r>
            <a:endParaRPr lang="zh-CN" altLang="en-US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042294" y="4178044"/>
            <a:ext cx="1151493" cy="1132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20" idx="2"/>
          </p:cNvCxnSpPr>
          <p:nvPr/>
        </p:nvCxnSpPr>
        <p:spPr>
          <a:xfrm>
            <a:off x="2406233" y="4131877"/>
            <a:ext cx="34280" cy="1173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2656635" y="4124457"/>
            <a:ext cx="1520683" cy="1163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6732240" y="4831778"/>
            <a:ext cx="0" cy="312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39" idx="2"/>
          </p:cNvCxnSpPr>
          <p:nvPr/>
        </p:nvCxnSpPr>
        <p:spPr>
          <a:xfrm>
            <a:off x="5462064" y="4831778"/>
            <a:ext cx="0" cy="325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98588" y="10777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70881" y="1102026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Optoelectronic devices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75320"/>
      </p:ext>
    </p:extLst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7664" y="116632"/>
            <a:ext cx="634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历史诺贝尔奖：半导体物理、器件</a:t>
            </a:r>
          </a:p>
        </p:txBody>
      </p:sp>
      <p:pic>
        <p:nvPicPr>
          <p:cNvPr id="4" name="Picture 6" descr="Zhores I. Alfero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694" y="3923936"/>
            <a:ext cx="1223572" cy="1714512"/>
          </a:xfrm>
          <a:prstGeom prst="rect">
            <a:avLst/>
          </a:prstGeom>
          <a:noFill/>
        </p:spPr>
      </p:pic>
      <p:pic>
        <p:nvPicPr>
          <p:cNvPr id="5" name="Picture 8" descr="Herbert Kroem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933056"/>
            <a:ext cx="1214446" cy="1701725"/>
          </a:xfrm>
          <a:prstGeom prst="rect">
            <a:avLst/>
          </a:prstGeom>
          <a:noFill/>
        </p:spPr>
      </p:pic>
      <p:pic>
        <p:nvPicPr>
          <p:cNvPr id="6" name="Picture 10" descr="Jack S. Kilb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3908" y="3933056"/>
            <a:ext cx="1236343" cy="1732408"/>
          </a:xfrm>
          <a:prstGeom prst="rect">
            <a:avLst/>
          </a:prstGeom>
          <a:noFill/>
        </p:spPr>
      </p:pic>
      <p:sp>
        <p:nvSpPr>
          <p:cNvPr id="7" name="TextBox 9"/>
          <p:cNvSpPr txBox="1"/>
          <p:nvPr/>
        </p:nvSpPr>
        <p:spPr>
          <a:xfrm>
            <a:off x="455146" y="1070734"/>
            <a:ext cx="68531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物理奖 （晶体管）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物理奖  （隧道效应）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1996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化学奖 （富勒烯）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物理奖 （量子霍尔效应）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物理奖 （半导体异质结构，集成电路，快速晶体管）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化学奖 （导电聚合物）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物理奖 （石墨烯）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物理奖 （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LED)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 descr="图片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3765" y="3933056"/>
            <a:ext cx="1217072" cy="1722271"/>
          </a:xfrm>
          <a:prstGeom prst="rect">
            <a:avLst/>
          </a:prstGeom>
          <a:noFill/>
        </p:spPr>
      </p:pic>
      <p:pic>
        <p:nvPicPr>
          <p:cNvPr id="9" name="Picture 4" descr="图片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1806" y="3920148"/>
            <a:ext cx="1236342" cy="1749541"/>
          </a:xfrm>
          <a:prstGeom prst="rect">
            <a:avLst/>
          </a:prstGeom>
          <a:noFill/>
        </p:spPr>
      </p:pic>
      <p:pic>
        <p:nvPicPr>
          <p:cNvPr id="10" name="Picture 6" descr="图片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1915" y="3920148"/>
            <a:ext cx="1236342" cy="1749541"/>
          </a:xfrm>
          <a:prstGeom prst="rect">
            <a:avLst/>
          </a:prstGeom>
          <a:noFill/>
        </p:spPr>
      </p:pic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3768" y="13809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半导体器件制备工艺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70839" y="6472267"/>
            <a:ext cx="573161" cy="365125"/>
          </a:xfrm>
        </p:spPr>
        <p:txBody>
          <a:bodyPr/>
          <a:lstStyle/>
          <a:p>
            <a:fld id="{0C913308-F349-4B6D-A68A-DD1791B4A57B}" type="slidenum">
              <a:rPr lang="zh-CN" alt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2293" y="1234942"/>
            <a:ext cx="8789653" cy="2168552"/>
            <a:chOff x="242293" y="1234942"/>
            <a:chExt cx="8789653" cy="216855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634" y="1241814"/>
              <a:ext cx="2287492" cy="216168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05"/>
            <a:stretch>
              <a:fillRect/>
            </a:stretch>
          </p:blipFill>
          <p:spPr>
            <a:xfrm>
              <a:off x="6948264" y="1234942"/>
              <a:ext cx="2083682" cy="2138167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6143057" y="2160009"/>
              <a:ext cx="72008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" r="8263"/>
            <a:stretch>
              <a:fillRect/>
            </a:stretch>
          </p:blipFill>
          <p:spPr>
            <a:xfrm>
              <a:off x="242293" y="1234942"/>
              <a:ext cx="2496977" cy="2142438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2890201" y="2124867"/>
              <a:ext cx="72008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70291" b="82467"/>
          <a:stretch>
            <a:fillRect/>
          </a:stretch>
        </p:blipFill>
        <p:spPr bwMode="auto">
          <a:xfrm>
            <a:off x="-39101" y="2924944"/>
            <a:ext cx="3649382" cy="285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32665" r="41043" b="82467"/>
          <a:stretch>
            <a:fillRect/>
          </a:stretch>
        </p:blipFill>
        <p:spPr bwMode="auto">
          <a:xfrm>
            <a:off x="2607216" y="3501008"/>
            <a:ext cx="3271684" cy="289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66127" b="82467"/>
          <a:stretch>
            <a:fillRect/>
          </a:stretch>
        </p:blipFill>
        <p:spPr bwMode="auto">
          <a:xfrm>
            <a:off x="5127174" y="4157330"/>
            <a:ext cx="3642179" cy="249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161878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70839" y="6492875"/>
            <a:ext cx="573161" cy="365125"/>
          </a:xfrm>
        </p:spPr>
        <p:txBody>
          <a:bodyPr/>
          <a:lstStyle/>
          <a:p>
            <a:fld id="{0C913308-F349-4B6D-A68A-DD1791B4A57B}" type="slidenum">
              <a:rPr lang="zh-CN" alt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33333" t="17532" r="34409" b="66913"/>
          <a:stretch>
            <a:fillRect/>
          </a:stretch>
        </p:blipFill>
        <p:spPr bwMode="auto">
          <a:xfrm>
            <a:off x="0" y="1124744"/>
            <a:ext cx="5085773" cy="3248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7389" t="34805" r="63578" b="50390"/>
          <a:stretch>
            <a:fillRect/>
          </a:stretch>
        </p:blipFill>
        <p:spPr bwMode="auto">
          <a:xfrm>
            <a:off x="3889210" y="1336653"/>
            <a:ext cx="5267958" cy="355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29080" t="50810" r="30060" b="28512"/>
          <a:stretch>
            <a:fillRect/>
          </a:stretch>
        </p:blipFill>
        <p:spPr bwMode="auto">
          <a:xfrm>
            <a:off x="177190" y="3332650"/>
            <a:ext cx="5241047" cy="351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4839" t="35186" r="5376" b="49805"/>
          <a:stretch>
            <a:fillRect/>
          </a:stretch>
        </p:blipFill>
        <p:spPr bwMode="auto">
          <a:xfrm>
            <a:off x="2332901" y="3291864"/>
            <a:ext cx="6973933" cy="348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20430" t="71912" r="17204"/>
          <a:stretch>
            <a:fillRect/>
          </a:stretch>
        </p:blipFill>
        <p:spPr bwMode="auto">
          <a:xfrm>
            <a:off x="1187624" y="2362026"/>
            <a:ext cx="7560840" cy="4511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71A8DFB7-D026-4925-75C0-2B1D7830535F}"/>
              </a:ext>
            </a:extLst>
          </p:cNvPr>
          <p:cNvSpPr txBox="1"/>
          <p:nvPr/>
        </p:nvSpPr>
        <p:spPr>
          <a:xfrm>
            <a:off x="2483768" y="13809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半导体器件制备工艺</a:t>
            </a:r>
          </a:p>
        </p:txBody>
      </p:sp>
    </p:spTree>
    <p:extLst>
      <p:ext uri="{BB962C8B-B14F-4D97-AF65-F5344CB8AC3E}">
        <p14:creationId xmlns:p14="http://schemas.microsoft.com/office/powerpoint/2010/main" val="108708945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pic2.zhimg.com/a13152a22d9d087b11ee6b83a4174009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" y="1162349"/>
            <a:ext cx="2381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pic1.zhimg.com/fa4458e106aded30da9c360a201d1ae4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" y="2475560"/>
            <a:ext cx="22955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pic1.zhimg.com/e835fefd8aa44f18dc99c7b6abc1b11c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" y="4219234"/>
            <a:ext cx="2276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http://pic4.zhimg.com/1464b7fd1d5f9e7cb83a451c2d4404c7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299" y="1154125"/>
            <a:ext cx="231457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8" name="Picture 12" descr="http://pic2.zhimg.com/cb48548fa8182e4dc9981cefcff3a345_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75" y="4060496"/>
            <a:ext cx="24193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0" name="Picture 14" descr="http://pic4.zhimg.com/7d22e57e49deb3b2d45c9c5a41437d2f_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45" y="5679088"/>
            <a:ext cx="237172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2" name="Picture 16" descr="http://pic4.zhimg.com/739a4d1d49fae24227c24324aef10993_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09" y="1154125"/>
            <a:ext cx="31527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4" name="Picture 18" descr="http://pic2.zhimg.com/3069170b07dd78d5ea4732bfb8cbfa49_b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84" y="2082722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6" name="Picture 20" descr="http://pic3.zhimg.com/17afc98ebbadbc1e567a9dbe74331432_b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"/>
          <a:stretch>
            <a:fillRect/>
          </a:stretch>
        </p:blipFill>
        <p:spPr bwMode="auto">
          <a:xfrm>
            <a:off x="5493275" y="3087906"/>
            <a:ext cx="3111174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8" name="Picture 22" descr="http://pic3.zhimg.com/fe1e1b6e0e8f7e8be5b64a513dbb85a6_b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2" y="4133074"/>
            <a:ext cx="30861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0" name="Picture 24" descr="http://pic1.zhimg.com/26d9ce7d8bbb7617e388ef0555fca720_b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26" y="5140609"/>
            <a:ext cx="30861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2" name="Picture 26" descr="http://pic3.zhimg.com/aa44677e1cfc5d3d001dcced3978336e_b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01" y="5961969"/>
            <a:ext cx="31813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30" descr="http://pic1.zhimg.com/1fcc857b3ee12e4986dd7706589be208_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2253394" y="1885521"/>
            <a:ext cx="334276" cy="345638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4934630" y="1885521"/>
            <a:ext cx="334276" cy="345638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8610161" y="1879245"/>
            <a:ext cx="334276" cy="345638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F0E465F1-6879-EBFB-4BDD-5DDBEBD0F55F}"/>
              </a:ext>
            </a:extLst>
          </p:cNvPr>
          <p:cNvSpPr txBox="1"/>
          <p:nvPr/>
        </p:nvSpPr>
        <p:spPr>
          <a:xfrm>
            <a:off x="2483768" y="138093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半导体器件制备工艺</a:t>
            </a:r>
          </a:p>
        </p:txBody>
      </p:sp>
    </p:spTree>
    <p:extLst>
      <p:ext uri="{BB962C8B-B14F-4D97-AF65-F5344CB8AC3E}">
        <p14:creationId xmlns:p14="http://schemas.microsoft.com/office/powerpoint/2010/main" val="3722577143"/>
      </p:ext>
    </p:extLst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51720" y="116632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中国半导体历史、挑战和机遇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7443CF-4D8B-4FDD-9683-4E1205FFFCE5}"/>
              </a:ext>
            </a:extLst>
          </p:cNvPr>
          <p:cNvSpPr txBox="1"/>
          <p:nvPr/>
        </p:nvSpPr>
        <p:spPr>
          <a:xfrm>
            <a:off x="323528" y="1124744"/>
            <a:ext cx="45448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历史：起步，中期，滞后，落后。。。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当前：关键技术，关键设备，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弯道超车？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中美贸易战    </a:t>
            </a:r>
            <a:r>
              <a:rPr lang="en-US" altLang="zh-CN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2018 - 2022</a:t>
            </a: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华为</a:t>
            </a:r>
            <a:r>
              <a:rPr lang="en-US" altLang="zh-CN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中芯    台积电   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 集成电路 成一级学科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pic>
        <p:nvPicPr>
          <p:cNvPr id="1026" name="Picture 2" descr="中美贸易战是什么">
            <a:extLst>
              <a:ext uri="{FF2B5EF4-FFF2-40B4-BE49-F238E27FC236}">
                <a16:creationId xmlns:a16="http://schemas.microsoft.com/office/drawing/2014/main" id="{DABA2F5F-1F20-FEC9-F0B3-7E561FDA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68052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5FAC80D-D906-43AB-BCF0-2CDE96C79907}"/>
              </a:ext>
            </a:extLst>
          </p:cNvPr>
          <p:cNvSpPr/>
          <p:nvPr/>
        </p:nvSpPr>
        <p:spPr>
          <a:xfrm>
            <a:off x="5868144" y="1628800"/>
            <a:ext cx="1178851" cy="929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C1A9D9E-38AB-4530-B9E4-915A221B6FF4}"/>
              </a:ext>
            </a:extLst>
          </p:cNvPr>
          <p:cNvCxnSpPr>
            <a:cxnSpLocks/>
          </p:cNvCxnSpPr>
          <p:nvPr/>
        </p:nvCxnSpPr>
        <p:spPr>
          <a:xfrm>
            <a:off x="340478" y="2992306"/>
            <a:ext cx="8496944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245758B-A13A-4211-A4A1-E124F972F70D}"/>
              </a:ext>
            </a:extLst>
          </p:cNvPr>
          <p:cNvSpPr txBox="1"/>
          <p:nvPr/>
        </p:nvSpPr>
        <p:spPr>
          <a:xfrm>
            <a:off x="926502" y="4461302"/>
            <a:ext cx="187202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黄昆、吴锡九、黄敞、林兰英、王守武、成众志、谢希德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72B01-A803-4408-AABB-5FF4E607C682}"/>
              </a:ext>
            </a:extLst>
          </p:cNvPr>
          <p:cNvSpPr txBox="1"/>
          <p:nvPr/>
        </p:nvSpPr>
        <p:spPr>
          <a:xfrm>
            <a:off x="926320" y="3700817"/>
            <a:ext cx="1440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半导体器件短期培训班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1D889A-2602-46EB-AC0F-E6320079A5AC}"/>
              </a:ext>
            </a:extLst>
          </p:cNvPr>
          <p:cNvSpPr txBox="1"/>
          <p:nvPr/>
        </p:nvSpPr>
        <p:spPr>
          <a:xfrm>
            <a:off x="926320" y="3309664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1957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年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CECAA61-EE46-4950-84A5-4998450E1D05}"/>
              </a:ext>
            </a:extLst>
          </p:cNvPr>
          <p:cNvCxnSpPr/>
          <p:nvPr/>
        </p:nvCxnSpPr>
        <p:spPr>
          <a:xfrm>
            <a:off x="1159294" y="3016496"/>
            <a:ext cx="0" cy="29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BBAFBFF-938D-4E5B-9347-9D464B5BFC58}"/>
              </a:ext>
            </a:extLst>
          </p:cNvPr>
          <p:cNvCxnSpPr/>
          <p:nvPr/>
        </p:nvCxnSpPr>
        <p:spPr>
          <a:xfrm flipV="1">
            <a:off x="1214352" y="2733110"/>
            <a:ext cx="0" cy="283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6C45A5D-743D-475E-83D2-D1D51AF1896E}"/>
              </a:ext>
            </a:extLst>
          </p:cNvPr>
          <p:cNvSpPr txBox="1"/>
          <p:nvPr/>
        </p:nvSpPr>
        <p:spPr>
          <a:xfrm>
            <a:off x="1079464" y="1418627"/>
            <a:ext cx="980728" cy="120032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锗单晶、硅单晶先后制备出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9276B2-FF39-48C9-B6F9-7E4EA929951E}"/>
              </a:ext>
            </a:extLst>
          </p:cNvPr>
          <p:cNvSpPr txBox="1"/>
          <p:nvPr/>
        </p:nvSpPr>
        <p:spPr>
          <a:xfrm>
            <a:off x="2132455" y="1261265"/>
            <a:ext cx="1332145" cy="120032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1964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年，半导体所硅外延平面型晶体管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B0FA540-947B-440D-B9FC-98C3C1811395}"/>
              </a:ext>
            </a:extLst>
          </p:cNvPr>
          <p:cNvCxnSpPr>
            <a:cxnSpLocks/>
          </p:cNvCxnSpPr>
          <p:nvPr/>
        </p:nvCxnSpPr>
        <p:spPr>
          <a:xfrm flipV="1">
            <a:off x="2294472" y="2461594"/>
            <a:ext cx="0" cy="55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0575F56-69A2-46D8-81D1-80FD1C40D2B6}"/>
              </a:ext>
            </a:extLst>
          </p:cNvPr>
          <p:cNvSpPr/>
          <p:nvPr/>
        </p:nvSpPr>
        <p:spPr>
          <a:xfrm>
            <a:off x="2294472" y="3363929"/>
            <a:ext cx="1133873" cy="852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1968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，研制成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CMOS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电路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3C7D27D-D6C2-4F59-9A2A-81C6EA0C7DB9}"/>
              </a:ext>
            </a:extLst>
          </p:cNvPr>
          <p:cNvCxnSpPr/>
          <p:nvPr/>
        </p:nvCxnSpPr>
        <p:spPr>
          <a:xfrm>
            <a:off x="2438488" y="3016496"/>
            <a:ext cx="0" cy="29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4E00DE1-D5CB-4C99-B532-BC355F0EE140}"/>
              </a:ext>
            </a:extLst>
          </p:cNvPr>
          <p:cNvCxnSpPr/>
          <p:nvPr/>
        </p:nvCxnSpPr>
        <p:spPr>
          <a:xfrm>
            <a:off x="4022664" y="3016496"/>
            <a:ext cx="0" cy="29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694E547-FEE0-4D5A-A036-6B8BF5246688}"/>
              </a:ext>
            </a:extLst>
          </p:cNvPr>
          <p:cNvSpPr/>
          <p:nvPr/>
        </p:nvSpPr>
        <p:spPr>
          <a:xfrm>
            <a:off x="3590616" y="3363929"/>
            <a:ext cx="1080120" cy="852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A0D915-604F-48A7-82D8-DE235886A51B}"/>
              </a:ext>
            </a:extLst>
          </p:cNvPr>
          <p:cNvSpPr txBox="1"/>
          <p:nvPr/>
        </p:nvSpPr>
        <p:spPr>
          <a:xfrm>
            <a:off x="3578339" y="3577913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1982</a:t>
            </a:r>
            <a:r>
              <a:rPr lang="zh-CN" altLang="en-US" sz="1200" dirty="0"/>
              <a:t>，</a:t>
            </a:r>
            <a:r>
              <a:rPr lang="en-US" altLang="zh-CN" sz="1200" dirty="0"/>
              <a:t>742</a:t>
            </a:r>
            <a:r>
              <a:rPr lang="zh-CN" altLang="en-US" sz="1200" dirty="0"/>
              <a:t>厂，彩电生产线</a:t>
            </a:r>
            <a:r>
              <a:rPr lang="zh-CN" altLang="en-US" sz="1200" dirty="0">
                <a:solidFill>
                  <a:srgbClr val="FF0000"/>
                </a:solidFill>
              </a:rPr>
              <a:t>引进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D198EC2-2A7C-4B2A-B34D-3C37B2BB7968}"/>
              </a:ext>
            </a:extLst>
          </p:cNvPr>
          <p:cNvCxnSpPr/>
          <p:nvPr/>
        </p:nvCxnSpPr>
        <p:spPr>
          <a:xfrm flipV="1">
            <a:off x="5102784" y="2618956"/>
            <a:ext cx="0" cy="39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F7628ED-D905-41E3-B4D6-B1545A9BF473}"/>
              </a:ext>
            </a:extLst>
          </p:cNvPr>
          <p:cNvSpPr/>
          <p:nvPr/>
        </p:nvSpPr>
        <p:spPr>
          <a:xfrm>
            <a:off x="5102783" y="3696936"/>
            <a:ext cx="1238061" cy="1189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81030B-5D67-447A-86A0-E33149F3D80C}"/>
              </a:ext>
            </a:extLst>
          </p:cNvPr>
          <p:cNvSpPr txBox="1"/>
          <p:nvPr/>
        </p:nvSpPr>
        <p:spPr>
          <a:xfrm>
            <a:off x="5219508" y="3717209"/>
            <a:ext cx="1238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1991</a:t>
            </a:r>
            <a:r>
              <a:rPr lang="zh-CN" altLang="en-US" sz="1400" dirty="0"/>
              <a:t>，晶圆片产线</a:t>
            </a:r>
            <a:r>
              <a:rPr lang="zh-CN" altLang="en-US" sz="1400" dirty="0">
                <a:solidFill>
                  <a:srgbClr val="FF0000"/>
                </a:solidFill>
              </a:rPr>
              <a:t>引进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en-US" altLang="zh-CN" sz="1400" dirty="0"/>
              <a:t>0.9</a:t>
            </a:r>
            <a:r>
              <a:rPr lang="zh-CN" altLang="en-US" sz="1400" dirty="0"/>
              <a:t>微米技术</a:t>
            </a:r>
            <a:endParaRPr lang="en-US" altLang="zh-CN" sz="1400" dirty="0"/>
          </a:p>
          <a:p>
            <a:r>
              <a:rPr lang="zh-CN" altLang="en-US" sz="1400" dirty="0"/>
              <a:t>但是投产即落后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5FB6B73-6E97-4F4E-9659-428991E0BC15}"/>
              </a:ext>
            </a:extLst>
          </p:cNvPr>
          <p:cNvCxnSpPr/>
          <p:nvPr/>
        </p:nvCxnSpPr>
        <p:spPr>
          <a:xfrm>
            <a:off x="5606840" y="3016496"/>
            <a:ext cx="0" cy="68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786D85A-780A-4EA0-A79B-F724DAF97CA7}"/>
              </a:ext>
            </a:extLst>
          </p:cNvPr>
          <p:cNvCxnSpPr/>
          <p:nvPr/>
        </p:nvCxnSpPr>
        <p:spPr>
          <a:xfrm flipV="1">
            <a:off x="6254912" y="2618956"/>
            <a:ext cx="0" cy="39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57C9CF0-C69B-4298-B1E7-D90C882E852F}"/>
              </a:ext>
            </a:extLst>
          </p:cNvPr>
          <p:cNvSpPr txBox="1"/>
          <p:nvPr/>
        </p:nvSpPr>
        <p:spPr>
          <a:xfrm>
            <a:off x="5868144" y="1628800"/>
            <a:ext cx="12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1999</a:t>
            </a:r>
            <a:r>
              <a:rPr lang="zh-CN" altLang="en-US" sz="1400" dirty="0"/>
              <a:t>，</a:t>
            </a:r>
            <a:r>
              <a:rPr lang="en-US" altLang="zh-CN" sz="1400" dirty="0"/>
              <a:t>0.35</a:t>
            </a:r>
            <a:r>
              <a:rPr lang="zh-CN" altLang="en-US" sz="1400" dirty="0"/>
              <a:t>微米晶圆片产线 （华虹）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0A160E-418E-4DD9-B6D5-AC13F35381BB}"/>
              </a:ext>
            </a:extLst>
          </p:cNvPr>
          <p:cNvSpPr/>
          <p:nvPr/>
        </p:nvSpPr>
        <p:spPr>
          <a:xfrm>
            <a:off x="4238688" y="1628800"/>
            <a:ext cx="1332142" cy="9295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151852-7997-40D7-A026-8249988DB86F}"/>
              </a:ext>
            </a:extLst>
          </p:cNvPr>
          <p:cNvSpPr txBox="1"/>
          <p:nvPr/>
        </p:nvSpPr>
        <p:spPr>
          <a:xfrm>
            <a:off x="4425711" y="1755517"/>
            <a:ext cx="116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1989</a:t>
            </a:r>
            <a:r>
              <a:rPr lang="zh-CN" altLang="en-US" sz="1400" dirty="0"/>
              <a:t>，华晶集团成立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CC3916-D86E-4ABF-B031-6DB984365E83}"/>
              </a:ext>
            </a:extLst>
          </p:cNvPr>
          <p:cNvSpPr txBox="1"/>
          <p:nvPr/>
        </p:nvSpPr>
        <p:spPr>
          <a:xfrm>
            <a:off x="4860482" y="118683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908</a:t>
            </a:r>
            <a:r>
              <a:rPr lang="zh-CN" altLang="en-US" dirty="0">
                <a:solidFill>
                  <a:srgbClr val="FF0000"/>
                </a:solidFill>
              </a:rPr>
              <a:t>工程）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D07B931-4506-45B1-BEA1-B3C1FCD77C6A}"/>
              </a:ext>
            </a:extLst>
          </p:cNvPr>
          <p:cNvSpPr/>
          <p:nvPr/>
        </p:nvSpPr>
        <p:spPr>
          <a:xfrm>
            <a:off x="6659056" y="3696936"/>
            <a:ext cx="1031546" cy="11898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D6D06C4-3DA8-4181-AF22-E8C020F36D4B}"/>
              </a:ext>
            </a:extLst>
          </p:cNvPr>
          <p:cNvCxnSpPr/>
          <p:nvPr/>
        </p:nvCxnSpPr>
        <p:spPr>
          <a:xfrm>
            <a:off x="7046995" y="3016496"/>
            <a:ext cx="0" cy="64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2769E6F-0D94-435E-88D9-AE1179046D4B}"/>
              </a:ext>
            </a:extLst>
          </p:cNvPr>
          <p:cNvSpPr txBox="1"/>
          <p:nvPr/>
        </p:nvSpPr>
        <p:spPr>
          <a:xfrm>
            <a:off x="6749321" y="4044517"/>
            <a:ext cx="94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2003</a:t>
            </a:r>
            <a:r>
              <a:rPr lang="zh-CN" altLang="en-US" sz="1200" dirty="0"/>
              <a:t>年</a:t>
            </a:r>
            <a:endParaRPr lang="en-US" altLang="zh-CN" sz="1200" dirty="0"/>
          </a:p>
          <a:p>
            <a:r>
              <a:rPr lang="zh-CN" altLang="en-US" sz="1200" dirty="0"/>
              <a:t> 汉芯事件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9D8FD2A-84FA-4182-9302-BA9AA31E4047}"/>
              </a:ext>
            </a:extLst>
          </p:cNvPr>
          <p:cNvSpPr txBox="1"/>
          <p:nvPr/>
        </p:nvSpPr>
        <p:spPr>
          <a:xfrm>
            <a:off x="2051720" y="116632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中国半导体历史、挑战和机遇</a:t>
            </a:r>
          </a:p>
        </p:txBody>
      </p:sp>
    </p:spTree>
    <p:extLst>
      <p:ext uri="{BB962C8B-B14F-4D97-AF65-F5344CB8AC3E}">
        <p14:creationId xmlns:p14="http://schemas.microsoft.com/office/powerpoint/2010/main" val="320000562"/>
      </p:ext>
    </p:extLst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664" y="4023776"/>
            <a:ext cx="83346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1986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年，日本超越美国成为世界第一大半导体生产国，</a:t>
            </a:r>
            <a:endParaRPr lang="en-US" altLang="zh-CN" sz="140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美国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1986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年签订了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美日半导体协议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，限制日本半导体对美国的出口，同时要求日本必须进口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的半导体产品，从而在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1992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年重新夺回世界第一大半导体生产国的地位。</a:t>
            </a:r>
          </a:p>
          <a:p>
            <a:endParaRPr lang="en-US" altLang="zh-CN" sz="140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年，白宫出台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确保美国在半导体行业长期领先地位</a:t>
            </a:r>
            <a:r>
              <a:rPr lang="en-US" altLang="zh-CN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建立新的机制，让企业的专家参与半导体政策和挑战；成倍增加政府投入半导体相关领域的研究经费；实施企业税收政策改革；实施包括通用量子计算机、全球天气预测网、实时生化恐怖袭击探测网等一些列“登月”挑战计划来促使半导体技术的创新。</a:t>
            </a:r>
          </a:p>
          <a:p>
            <a:endParaRPr lang="en-US" altLang="zh-CN" sz="140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尤其值得注意的是，报告还提到，要动用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国家安全工具应对中国的企业政策</a:t>
            </a:r>
            <a:r>
              <a:rPr lang="zh-CN" altLang="en-US" sz="1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；加强全球出口控制和内部投资安全（防止中国产生独有技术）。</a:t>
            </a:r>
            <a:endParaRPr lang="zh-CN" altLang="en-US" sz="1400" b="0" i="0" dirty="0">
              <a:solidFill>
                <a:srgbClr val="0000CC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42254" y="176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中国半导体历史、挑战和机遇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544" y="1603117"/>
            <a:ext cx="8402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1)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基础薄弱，而半导体技术更新快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人才短缺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研发成本高，研发投入少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外围技术限制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5)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产业链长 ：在过去半个世纪里，以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个诺贝尔物理学奖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项发明为代表的研究成果奠定了半导体科技。要支撑半导体技术顶层应用，从材料、结构、器件到电路、架构、算法、软件，缺一不可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6)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缺少知识产权保护</a:t>
            </a:r>
          </a:p>
        </p:txBody>
      </p:sp>
      <p:sp>
        <p:nvSpPr>
          <p:cNvPr id="5" name="矩形 4"/>
          <p:cNvSpPr/>
          <p:nvPr/>
        </p:nvSpPr>
        <p:spPr>
          <a:xfrm>
            <a:off x="4432632" y="1001132"/>
            <a:ext cx="4436943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年世界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2500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强企业，研发投入总计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5385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亿欧元，美国占比是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36%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，欧盟是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30.1%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，日本是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15.9%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，而我国企业只占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3.7%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年，中国有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家企业入围世界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强，研发投入占比应该达到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E24E2C-F4C7-D909-D217-83E5F3B0B841}"/>
              </a:ext>
            </a:extLst>
          </p:cNvPr>
          <p:cNvSpPr txBox="1"/>
          <p:nvPr/>
        </p:nvSpPr>
        <p:spPr>
          <a:xfrm>
            <a:off x="2242254" y="176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中国半导体历史、挑战和机遇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A34171-68B2-4A32-8C2B-715E723EA43A}"/>
              </a:ext>
            </a:extLst>
          </p:cNvPr>
          <p:cNvGrpSpPr/>
          <p:nvPr/>
        </p:nvGrpSpPr>
        <p:grpSpPr>
          <a:xfrm>
            <a:off x="757254" y="1412776"/>
            <a:ext cx="7989531" cy="4320480"/>
            <a:chOff x="757254" y="1412776"/>
            <a:chExt cx="7989531" cy="4320480"/>
          </a:xfrm>
          <a:solidFill>
            <a:schemeClr val="accent2">
              <a:lumMod val="50000"/>
            </a:schemeClr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BF73F5D0-F754-2B83-D4D1-33B1465F0FF2}"/>
                </a:ext>
              </a:extLst>
            </p:cNvPr>
            <p:cNvSpPr/>
            <p:nvPr/>
          </p:nvSpPr>
          <p:spPr>
            <a:xfrm>
              <a:off x="757254" y="1412776"/>
              <a:ext cx="2610958" cy="4320480"/>
            </a:xfrm>
            <a:custGeom>
              <a:avLst/>
              <a:gdLst>
                <a:gd name="connsiteX0" fmla="*/ 0 w 2610958"/>
                <a:gd name="connsiteY0" fmla="*/ 261096 h 4320480"/>
                <a:gd name="connsiteX1" fmla="*/ 261096 w 2610958"/>
                <a:gd name="connsiteY1" fmla="*/ 0 h 4320480"/>
                <a:gd name="connsiteX2" fmla="*/ 2349862 w 2610958"/>
                <a:gd name="connsiteY2" fmla="*/ 0 h 4320480"/>
                <a:gd name="connsiteX3" fmla="*/ 2610958 w 2610958"/>
                <a:gd name="connsiteY3" fmla="*/ 261096 h 4320480"/>
                <a:gd name="connsiteX4" fmla="*/ 2610958 w 2610958"/>
                <a:gd name="connsiteY4" fmla="*/ 4059384 h 4320480"/>
                <a:gd name="connsiteX5" fmla="*/ 2349862 w 2610958"/>
                <a:gd name="connsiteY5" fmla="*/ 4320480 h 4320480"/>
                <a:gd name="connsiteX6" fmla="*/ 261096 w 2610958"/>
                <a:gd name="connsiteY6" fmla="*/ 4320480 h 4320480"/>
                <a:gd name="connsiteX7" fmla="*/ 0 w 2610958"/>
                <a:gd name="connsiteY7" fmla="*/ 4059384 h 4320480"/>
                <a:gd name="connsiteX8" fmla="*/ 0 w 2610958"/>
                <a:gd name="connsiteY8" fmla="*/ 261096 h 432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0958" h="4320480">
                  <a:moveTo>
                    <a:pt x="0" y="261096"/>
                  </a:moveTo>
                  <a:cubicBezTo>
                    <a:pt x="0" y="116897"/>
                    <a:pt x="116897" y="0"/>
                    <a:pt x="261096" y="0"/>
                  </a:cubicBezTo>
                  <a:lnTo>
                    <a:pt x="2349862" y="0"/>
                  </a:lnTo>
                  <a:cubicBezTo>
                    <a:pt x="2494061" y="0"/>
                    <a:pt x="2610958" y="116897"/>
                    <a:pt x="2610958" y="261096"/>
                  </a:cubicBezTo>
                  <a:lnTo>
                    <a:pt x="2610958" y="4059384"/>
                  </a:lnTo>
                  <a:cubicBezTo>
                    <a:pt x="2610958" y="4203583"/>
                    <a:pt x="2494061" y="4320480"/>
                    <a:pt x="2349862" y="4320480"/>
                  </a:cubicBezTo>
                  <a:lnTo>
                    <a:pt x="261096" y="4320480"/>
                  </a:lnTo>
                  <a:cubicBezTo>
                    <a:pt x="116897" y="4320480"/>
                    <a:pt x="0" y="4203583"/>
                    <a:pt x="0" y="4059384"/>
                  </a:cubicBezTo>
                  <a:lnTo>
                    <a:pt x="0" y="261096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27328" rIns="199136" bIns="106323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/>
                <a:t>材料和设备</a:t>
              </a:r>
              <a:endParaRPr lang="en-US" altLang="zh-CN" sz="2800" kern="1200" dirty="0"/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/>
                <a:t>上游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428E477-4696-9903-947C-E19D31D55180}"/>
                </a:ext>
              </a:extLst>
            </p:cNvPr>
            <p:cNvSpPr/>
            <p:nvPr/>
          </p:nvSpPr>
          <p:spPr>
            <a:xfrm>
              <a:off x="3446540" y="1412776"/>
              <a:ext cx="2610958" cy="4320480"/>
            </a:xfrm>
            <a:custGeom>
              <a:avLst/>
              <a:gdLst>
                <a:gd name="connsiteX0" fmla="*/ 0 w 2610958"/>
                <a:gd name="connsiteY0" fmla="*/ 261096 h 4320480"/>
                <a:gd name="connsiteX1" fmla="*/ 261096 w 2610958"/>
                <a:gd name="connsiteY1" fmla="*/ 0 h 4320480"/>
                <a:gd name="connsiteX2" fmla="*/ 2349862 w 2610958"/>
                <a:gd name="connsiteY2" fmla="*/ 0 h 4320480"/>
                <a:gd name="connsiteX3" fmla="*/ 2610958 w 2610958"/>
                <a:gd name="connsiteY3" fmla="*/ 261096 h 4320480"/>
                <a:gd name="connsiteX4" fmla="*/ 2610958 w 2610958"/>
                <a:gd name="connsiteY4" fmla="*/ 4059384 h 4320480"/>
                <a:gd name="connsiteX5" fmla="*/ 2349862 w 2610958"/>
                <a:gd name="connsiteY5" fmla="*/ 4320480 h 4320480"/>
                <a:gd name="connsiteX6" fmla="*/ 261096 w 2610958"/>
                <a:gd name="connsiteY6" fmla="*/ 4320480 h 4320480"/>
                <a:gd name="connsiteX7" fmla="*/ 0 w 2610958"/>
                <a:gd name="connsiteY7" fmla="*/ 4059384 h 4320480"/>
                <a:gd name="connsiteX8" fmla="*/ 0 w 2610958"/>
                <a:gd name="connsiteY8" fmla="*/ 261096 h 432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0958" h="4320480">
                  <a:moveTo>
                    <a:pt x="0" y="261096"/>
                  </a:moveTo>
                  <a:cubicBezTo>
                    <a:pt x="0" y="116897"/>
                    <a:pt x="116897" y="0"/>
                    <a:pt x="261096" y="0"/>
                  </a:cubicBezTo>
                  <a:lnTo>
                    <a:pt x="2349862" y="0"/>
                  </a:lnTo>
                  <a:cubicBezTo>
                    <a:pt x="2494061" y="0"/>
                    <a:pt x="2610958" y="116897"/>
                    <a:pt x="2610958" y="261096"/>
                  </a:cubicBezTo>
                  <a:lnTo>
                    <a:pt x="2610958" y="4059384"/>
                  </a:lnTo>
                  <a:cubicBezTo>
                    <a:pt x="2610958" y="4203583"/>
                    <a:pt x="2494061" y="4320480"/>
                    <a:pt x="2349862" y="4320480"/>
                  </a:cubicBezTo>
                  <a:lnTo>
                    <a:pt x="261096" y="4320480"/>
                  </a:lnTo>
                  <a:cubicBezTo>
                    <a:pt x="116897" y="4320480"/>
                    <a:pt x="0" y="4203583"/>
                    <a:pt x="0" y="4059384"/>
                  </a:cubicBezTo>
                  <a:lnTo>
                    <a:pt x="0" y="261096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27328" rIns="199136" bIns="106323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/>
                <a:t>制造</a:t>
              </a:r>
              <a:endParaRPr lang="en-US" altLang="zh-CN" sz="2800" kern="1200" dirty="0"/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/>
                <a:t>中游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2FC15C3-7D75-08F2-DA27-44CF88E16231}"/>
                </a:ext>
              </a:extLst>
            </p:cNvPr>
            <p:cNvSpPr/>
            <p:nvPr/>
          </p:nvSpPr>
          <p:spPr>
            <a:xfrm>
              <a:off x="6135827" y="1412776"/>
              <a:ext cx="2610958" cy="4320480"/>
            </a:xfrm>
            <a:custGeom>
              <a:avLst/>
              <a:gdLst>
                <a:gd name="connsiteX0" fmla="*/ 0 w 2610958"/>
                <a:gd name="connsiteY0" fmla="*/ 261096 h 4320480"/>
                <a:gd name="connsiteX1" fmla="*/ 261096 w 2610958"/>
                <a:gd name="connsiteY1" fmla="*/ 0 h 4320480"/>
                <a:gd name="connsiteX2" fmla="*/ 2349862 w 2610958"/>
                <a:gd name="connsiteY2" fmla="*/ 0 h 4320480"/>
                <a:gd name="connsiteX3" fmla="*/ 2610958 w 2610958"/>
                <a:gd name="connsiteY3" fmla="*/ 261096 h 4320480"/>
                <a:gd name="connsiteX4" fmla="*/ 2610958 w 2610958"/>
                <a:gd name="connsiteY4" fmla="*/ 4059384 h 4320480"/>
                <a:gd name="connsiteX5" fmla="*/ 2349862 w 2610958"/>
                <a:gd name="connsiteY5" fmla="*/ 4320480 h 4320480"/>
                <a:gd name="connsiteX6" fmla="*/ 261096 w 2610958"/>
                <a:gd name="connsiteY6" fmla="*/ 4320480 h 4320480"/>
                <a:gd name="connsiteX7" fmla="*/ 0 w 2610958"/>
                <a:gd name="connsiteY7" fmla="*/ 4059384 h 4320480"/>
                <a:gd name="connsiteX8" fmla="*/ 0 w 2610958"/>
                <a:gd name="connsiteY8" fmla="*/ 261096 h 432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0958" h="4320480">
                  <a:moveTo>
                    <a:pt x="0" y="261096"/>
                  </a:moveTo>
                  <a:cubicBezTo>
                    <a:pt x="0" y="116897"/>
                    <a:pt x="116897" y="0"/>
                    <a:pt x="261096" y="0"/>
                  </a:cubicBezTo>
                  <a:lnTo>
                    <a:pt x="2349862" y="0"/>
                  </a:lnTo>
                  <a:cubicBezTo>
                    <a:pt x="2494061" y="0"/>
                    <a:pt x="2610958" y="116897"/>
                    <a:pt x="2610958" y="261096"/>
                  </a:cubicBezTo>
                  <a:lnTo>
                    <a:pt x="2610958" y="4059384"/>
                  </a:lnTo>
                  <a:cubicBezTo>
                    <a:pt x="2610958" y="4203583"/>
                    <a:pt x="2494061" y="4320480"/>
                    <a:pt x="2349862" y="4320480"/>
                  </a:cubicBezTo>
                  <a:lnTo>
                    <a:pt x="261096" y="4320480"/>
                  </a:lnTo>
                  <a:cubicBezTo>
                    <a:pt x="116897" y="4320480"/>
                    <a:pt x="0" y="4203583"/>
                    <a:pt x="0" y="4059384"/>
                  </a:cubicBezTo>
                  <a:lnTo>
                    <a:pt x="0" y="261096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27328" rIns="199136" bIns="1063232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kern="1200" dirty="0"/>
                <a:t>应用</a:t>
              </a:r>
              <a:endParaRPr lang="en-US" altLang="zh-CN" sz="2800" kern="1200" dirty="0"/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800" b="1" kern="1200" dirty="0"/>
                <a:t>下游</a:t>
              </a:r>
            </a:p>
          </p:txBody>
        </p:sp>
        <p:sp>
          <p:nvSpPr>
            <p:cNvPr id="13" name="箭头: 左右 12">
              <a:extLst>
                <a:ext uri="{FF2B5EF4-FFF2-40B4-BE49-F238E27FC236}">
                  <a16:creationId xmlns:a16="http://schemas.microsoft.com/office/drawing/2014/main" id="{9FFEEBEA-E1B9-33D7-2A8B-60FDAB368992}"/>
                </a:ext>
              </a:extLst>
            </p:cNvPr>
            <p:cNvSpPr/>
            <p:nvPr/>
          </p:nvSpPr>
          <p:spPr>
            <a:xfrm>
              <a:off x="1075291" y="4869160"/>
              <a:ext cx="7353456" cy="648072"/>
            </a:xfrm>
            <a:prstGeom prst="leftRightArrow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49288B9-4432-102B-F850-6B610465986A}"/>
              </a:ext>
            </a:extLst>
          </p:cNvPr>
          <p:cNvSpPr txBox="1"/>
          <p:nvPr/>
        </p:nvSpPr>
        <p:spPr>
          <a:xfrm>
            <a:off x="936759" y="1773950"/>
            <a:ext cx="110799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硅晶圆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光刻胶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封装材料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靶材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其他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8BDB36-4656-C110-4898-653806F19083}"/>
              </a:ext>
            </a:extLst>
          </p:cNvPr>
          <p:cNvSpPr txBox="1"/>
          <p:nvPr/>
        </p:nvSpPr>
        <p:spPr>
          <a:xfrm>
            <a:off x="2123083" y="1773950"/>
            <a:ext cx="1107996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单晶炉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热蒸镀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光刻机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检测设备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其他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CE815F-8F79-FA5F-ECCE-78F633C8212E}"/>
              </a:ext>
            </a:extLst>
          </p:cNvPr>
          <p:cNvSpPr txBox="1"/>
          <p:nvPr/>
        </p:nvSpPr>
        <p:spPr>
          <a:xfrm>
            <a:off x="3651208" y="1773950"/>
            <a:ext cx="1107996" cy="17030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分立器件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光电子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传感器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其他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BB2838-954F-0B01-6BEC-D9CDD61E5C3D}"/>
              </a:ext>
            </a:extLst>
          </p:cNvPr>
          <p:cNvSpPr txBox="1"/>
          <p:nvPr/>
        </p:nvSpPr>
        <p:spPr>
          <a:xfrm>
            <a:off x="4854353" y="1773950"/>
            <a:ext cx="1107996" cy="17049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集成电路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IC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设计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IC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制造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IC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封测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423BD5-085A-4B83-F8F6-98ACC7EC36C7}"/>
              </a:ext>
            </a:extLst>
          </p:cNvPr>
          <p:cNvSpPr txBox="1"/>
          <p:nvPr/>
        </p:nvSpPr>
        <p:spPr>
          <a:xfrm>
            <a:off x="6732240" y="1725970"/>
            <a:ext cx="1569660" cy="17049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手机、电脑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服务器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工业、医疗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消费电子产品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0213" y="1246435"/>
            <a:ext cx="247375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固体物理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Solid state physics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213" y="2165955"/>
            <a:ext cx="2935419" cy="92333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晶体结构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crystal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电子结构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electron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物理性质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physics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0112" y="1233701"/>
            <a:ext cx="304602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半导体物理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Semiconductor physics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425" y="4544713"/>
            <a:ext cx="187426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原子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atom</a:t>
            </a:r>
          </a:p>
          <a:p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电子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electron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75228" y="2132626"/>
            <a:ext cx="2361267" cy="424731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固体结构 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solid structure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电子状态 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electron property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能带特点 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band theory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载流子性质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charge carrier transport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基本器件单元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basic device unit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基本器件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devices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简单电路 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circuits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41694" y="590852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半导体物理知识体系</a:t>
            </a:r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122280407"/>
              </p:ext>
            </p:extLst>
          </p:nvPr>
        </p:nvGraphicFramePr>
        <p:xfrm>
          <a:off x="1395264" y="1736982"/>
          <a:ext cx="5786624" cy="385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907432" y="4329270"/>
            <a:ext cx="10502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固体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左箭头 20"/>
          <p:cNvSpPr/>
          <p:nvPr/>
        </p:nvSpPr>
        <p:spPr>
          <a:xfrm>
            <a:off x="2388737" y="3987858"/>
            <a:ext cx="609813" cy="247768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箭头 23"/>
          <p:cNvSpPr/>
          <p:nvPr/>
        </p:nvSpPr>
        <p:spPr>
          <a:xfrm>
            <a:off x="3457929" y="2155323"/>
            <a:ext cx="424137" cy="247768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8"/>
          <p:cNvSpPr txBox="1"/>
          <p:nvPr/>
        </p:nvSpPr>
        <p:spPr>
          <a:xfrm>
            <a:off x="185063" y="3682742"/>
            <a:ext cx="210666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原子物理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Atomic physics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63EC9B-81A1-ABBF-BFAC-539812730748}"/>
              </a:ext>
            </a:extLst>
          </p:cNvPr>
          <p:cNvSpPr txBox="1"/>
          <p:nvPr/>
        </p:nvSpPr>
        <p:spPr>
          <a:xfrm>
            <a:off x="0" y="774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课程知识体系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5736" y="16947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中国半导体历史、挑战和机遇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0" b="26900"/>
          <a:stretch>
            <a:fillRect/>
          </a:stretch>
        </p:blipFill>
        <p:spPr>
          <a:xfrm>
            <a:off x="1148520" y="980728"/>
            <a:ext cx="6568224" cy="5517232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ic4.zhimg.com/80/v2-a6ff679d85192a776d9a813f337369ea_720w.jpg?source=1940e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14" y="854727"/>
            <a:ext cx="6984776" cy="598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39752" y="18864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中国半导体历史、挑战和机遇</a:t>
            </a:r>
          </a:p>
        </p:txBody>
      </p:sp>
    </p:spTree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ic3.zhimg.com/80/v2-5fff2810f94bfe7111b17173346a2343_720w.jpg?source=1940e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67332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39752" y="18864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中国半导体历史、挑战和机遇</a:t>
            </a:r>
          </a:p>
        </p:txBody>
      </p:sp>
    </p:spTree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005" y="16053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半导体物理和器件课程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9564" y="1092241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硬知识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639387" y="1188993"/>
            <a:ext cx="54818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7575" y="1112339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半导体物理基础知识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1645339" y="1687523"/>
            <a:ext cx="54818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3527" y="1613938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半导体行业知识，故事等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72000" y="1112339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（本课程主要内容，由老师主讲）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4155" y="1603900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（本课程课外知识，分组讨论）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3356" y="2532161"/>
            <a:ext cx="223651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“课外知识话题”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563888" y="2385362"/>
            <a:ext cx="4824536" cy="4289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AutoNum type="arabicParenR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（英特尔）的发展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技术对比和发展？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台积电的历史、发展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芯片产业链介绍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光刻技术的发展历程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存储的发展史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封测技术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中芯国际的技术和市场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手机中的触摸屏技术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显示技术的演变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苏州周边半导体公司调研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3997" y="1595480"/>
            <a:ext cx="979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软知识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1697" y="359169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欢迎提出新话题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0666" y="4651219"/>
            <a:ext cx="1721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形式：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PPT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演讲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视频等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分钟）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4128" y="2276872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1" dirty="0">
              <a:latin typeface="+mn-ea"/>
            </a:endParaRPr>
          </a:p>
          <a:p>
            <a:r>
              <a:rPr lang="en-US" altLang="zh-CN" b="1" dirty="0">
                <a:latin typeface="+mn-ea"/>
              </a:rPr>
              <a:t>   </a:t>
            </a:r>
          </a:p>
          <a:p>
            <a:endParaRPr lang="en-US" altLang="zh-CN" b="1" dirty="0">
              <a:latin typeface="+mn-ea"/>
            </a:endParaRPr>
          </a:p>
          <a:p>
            <a:r>
              <a:rPr lang="en-US" altLang="zh-CN" b="1" dirty="0">
                <a:latin typeface="+mn-ea"/>
              </a:rPr>
              <a:t>    </a:t>
            </a:r>
            <a:endParaRPr lang="zh-CN" altLang="en-US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0112" y="1855372"/>
            <a:ext cx="295465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（半导体的“静态”特性）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9255" y="13116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n-ea"/>
              </a:rPr>
              <a:t>以晶态半导体为主</a:t>
            </a:r>
          </a:p>
        </p:txBody>
      </p:sp>
      <p:sp>
        <p:nvSpPr>
          <p:cNvPr id="9" name="矩形 8"/>
          <p:cNvSpPr/>
          <p:nvPr/>
        </p:nvSpPr>
        <p:spPr>
          <a:xfrm>
            <a:off x="5580112" y="3617055"/>
            <a:ext cx="295465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（半导体的“动态”特性）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4128" y="5378738"/>
            <a:ext cx="249299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（半导体的器件应用）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000731401"/>
              </p:ext>
            </p:extLst>
          </p:nvPr>
        </p:nvGraphicFramePr>
        <p:xfrm>
          <a:off x="609233" y="1335722"/>
          <a:ext cx="4464496" cy="4901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366922" y="1003778"/>
            <a:ext cx="273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SOLID STATE PHYSICS</a:t>
            </a:r>
            <a:endParaRPr lang="zh-CN" altLang="en-US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9233" y="2864461"/>
            <a:ext cx="246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BASIC DEVICE UNIT</a:t>
            </a:r>
            <a:endParaRPr lang="zh-CN" altLang="en-US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3586" y="4725144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BASIC DEVICES</a:t>
            </a:r>
            <a:endParaRPr lang="zh-CN" altLang="en-US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64025" y="2276872"/>
            <a:ext cx="19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Static property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82943" y="4040956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Dynamic property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65028" y="5867979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Device application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BE4A07-3148-4DD2-3BC1-17509E9EB3D8}"/>
              </a:ext>
            </a:extLst>
          </p:cNvPr>
          <p:cNvSpPr txBox="1"/>
          <p:nvPr/>
        </p:nvSpPr>
        <p:spPr>
          <a:xfrm>
            <a:off x="0" y="774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课程知识体系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6" y="1044360"/>
            <a:ext cx="8136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刘恩科，朱秉升，罗晋生等，半导体物理学，电子工业出版社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2. Donald A. </a:t>
            </a:r>
            <a:r>
              <a:rPr lang="en-US" altLang="zh-CN" sz="2000" b="1" dirty="0" err="1">
                <a:latin typeface="+mn-ea"/>
                <a:cs typeface="Times New Roman" panose="02020603050405020304" pitchFamily="18" charset="0"/>
              </a:rPr>
              <a:t>Neamen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，半导体物理与器件，电子工业出版社 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(Chinese and English version)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3" y="2764962"/>
            <a:ext cx="2392113" cy="31894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741571"/>
            <a:ext cx="2392113" cy="31894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12" y="2741572"/>
            <a:ext cx="2654128" cy="31894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C14E89-40D6-B593-F80A-5AE385D448A4}"/>
              </a:ext>
            </a:extLst>
          </p:cNvPr>
          <p:cNvSpPr txBox="1"/>
          <p:nvPr/>
        </p:nvSpPr>
        <p:spPr>
          <a:xfrm>
            <a:off x="0" y="774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参考书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9672" y="1222658"/>
            <a:ext cx="2993127" cy="441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化学键和晶体结构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量子力学初步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能带结构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平衡半导体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载流子输运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非平衡过剩载流子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F8FD6E-39D4-73EA-3800-1841D12F74F8}"/>
              </a:ext>
            </a:extLst>
          </p:cNvPr>
          <p:cNvSpPr txBox="1"/>
          <p:nvPr/>
        </p:nvSpPr>
        <p:spPr>
          <a:xfrm>
            <a:off x="0" y="774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课程提纲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91680" y="1124744"/>
            <a:ext cx="3724096" cy="441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 startAt="7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半导体接触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结型晶体管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金属氧化物半导体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场效应晶体管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 startAt="7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二维材料和有机半导体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EC18EB-F9CE-499D-AB9D-EA5BC3B2B5F7}"/>
              </a:ext>
            </a:extLst>
          </p:cNvPr>
          <p:cNvSpPr txBox="1"/>
          <p:nvPr/>
        </p:nvSpPr>
        <p:spPr>
          <a:xfrm>
            <a:off x="1691680" y="566124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13.</a:t>
            </a:r>
            <a:r>
              <a:rPr lang="zh-CN" alt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习题课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EDF2-4473-19FA-AD08-7A8BED85DB8B}"/>
              </a:ext>
            </a:extLst>
          </p:cNvPr>
          <p:cNvSpPr txBox="1"/>
          <p:nvPr/>
        </p:nvSpPr>
        <p:spPr>
          <a:xfrm>
            <a:off x="0" y="774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课程提纲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2070C7-0126-349F-CA59-89E36DAAFED9}"/>
              </a:ext>
            </a:extLst>
          </p:cNvPr>
          <p:cNvSpPr txBox="1"/>
          <p:nvPr/>
        </p:nvSpPr>
        <p:spPr>
          <a:xfrm>
            <a:off x="6372200" y="4798763"/>
            <a:ext cx="2351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每次课的安排：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分钟 前情回顾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分钟 核心内容讲解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分钟 练习和答疑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主题5">
  <a:themeElements>
    <a:clrScheme name="235TGp_report_light 2">
      <a:dk1>
        <a:srgbClr val="30311D"/>
      </a:dk1>
      <a:lt1>
        <a:srgbClr val="FFFFFF"/>
      </a:lt1>
      <a:dk2>
        <a:srgbClr val="FF66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272817"/>
      </a:accent4>
      <a:accent5>
        <a:srgbClr val="AFD7B8"/>
      </a:accent5>
      <a:accent6>
        <a:srgbClr val="1292D3"/>
      </a:accent6>
      <a:hlink>
        <a:srgbClr val="F5B821"/>
      </a:hlink>
      <a:folHlink>
        <a:srgbClr val="A1A18B"/>
      </a:folHlink>
    </a:clrScheme>
    <a:fontScheme name="235TGp_report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35TGp_report_light 1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009999"/>
        </a:accent1>
        <a:accent2>
          <a:srgbClr val="E0691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CB5E15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5TGp_report_light 2">
        <a:dk1>
          <a:srgbClr val="30311D"/>
        </a:dk1>
        <a:lt1>
          <a:srgbClr val="FFFFFF"/>
        </a:lt1>
        <a:dk2>
          <a:srgbClr val="FF66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272817"/>
        </a:accent4>
        <a:accent5>
          <a:srgbClr val="AFD7B8"/>
        </a:accent5>
        <a:accent6>
          <a:srgbClr val="1292D3"/>
        </a:accent6>
        <a:hlink>
          <a:srgbClr val="F5B821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5TGp_report_light 3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24F4C"/>
        </a:accent1>
        <a:accent2>
          <a:srgbClr val="276EEF"/>
        </a:accent2>
        <a:accent3>
          <a:srgbClr val="FFFFFF"/>
        </a:accent3>
        <a:accent4>
          <a:srgbClr val="272817"/>
        </a:accent4>
        <a:accent5>
          <a:srgbClr val="E5B2B2"/>
        </a:accent5>
        <a:accent6>
          <a:srgbClr val="2263D9"/>
        </a:accent6>
        <a:hlink>
          <a:srgbClr val="64C3F2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主题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ylove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1253</TotalTime>
  <Words>2421</Words>
  <Application>Microsoft Office PowerPoint</Application>
  <PresentationFormat>全屏显示(4:3)</PresentationFormat>
  <Paragraphs>592</Paragraphs>
  <Slides>53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4" baseType="lpstr">
      <vt:lpstr>Arial Unicode MS</vt:lpstr>
      <vt:lpstr>DFKai-SB</vt:lpstr>
      <vt:lpstr>PingFang SC</vt:lpstr>
      <vt:lpstr>黑体</vt:lpstr>
      <vt:lpstr>楷体</vt:lpstr>
      <vt:lpstr>微软雅黑</vt:lpstr>
      <vt:lpstr>幼圆</vt:lpstr>
      <vt:lpstr>Arial</vt:lpstr>
      <vt:lpstr>Arial Black</vt:lpstr>
      <vt:lpstr>Book Antiqua</vt:lpstr>
      <vt:lpstr>Calibri</vt:lpstr>
      <vt:lpstr>Lucida Sans</vt:lpstr>
      <vt:lpstr>Times New Roman</vt:lpstr>
      <vt:lpstr>Verdana</vt:lpstr>
      <vt:lpstr>Wingdings</vt:lpstr>
      <vt:lpstr>主题5</vt:lpstr>
      <vt:lpstr>自定义设计方案</vt:lpstr>
      <vt:lpstr>主题4</vt:lpstr>
      <vt:lpstr>1_自定义设计方案</vt:lpstr>
      <vt:lpstr>mylove</vt:lpstr>
      <vt:lpstr>Image</vt:lpstr>
      <vt:lpstr>半导体物理和器件  Semiconductor physics and devices</vt:lpstr>
      <vt:lpstr>个人介绍</vt:lpstr>
      <vt:lpstr>个人介绍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What is semiconductor?</vt:lpstr>
      <vt:lpstr>What is semiconductor?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半导体器件物理</dc:title>
  <dc:creator>Administrator</dc:creator>
  <cp:lastModifiedBy>Lizhen Huang</cp:lastModifiedBy>
  <cp:revision>529</cp:revision>
  <cp:lastPrinted>2015-10-08T00:51:00Z</cp:lastPrinted>
  <dcterms:created xsi:type="dcterms:W3CDTF">2014-06-17T05:07:00Z</dcterms:created>
  <dcterms:modified xsi:type="dcterms:W3CDTF">2022-09-09T02:33:40Z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